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9"/>
  </p:notesMasterIdLst>
  <p:sldIdLst>
    <p:sldId id="284" r:id="rId5"/>
    <p:sldId id="296" r:id="rId6"/>
    <p:sldId id="297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dges, Katie" initials="BK" lastIdx="4" clrIdx="0">
    <p:extLst>
      <p:ext uri="{19B8F6BF-5375-455C-9EA6-DF929625EA0E}">
        <p15:presenceInfo xmlns:p15="http://schemas.microsoft.com/office/powerpoint/2012/main" userId="S::bcc91282@bcc.pinellas.gov::ab29bfa4-761b-4687-93f4-7824c21e9b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23"/>
    <a:srgbClr val="1F3161"/>
    <a:srgbClr val="FF6600"/>
    <a:srgbClr val="00FDFF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5221"/>
  </p:normalViewPr>
  <p:slideViewPr>
    <p:cSldViewPr snapToGrid="0">
      <p:cViewPr varScale="1">
        <p:scale>
          <a:sx n="68" d="100"/>
          <a:sy n="68" d="100"/>
        </p:scale>
        <p:origin x="1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F731D-E425-4737-B288-EC7567B985B9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83438-F6F0-4E07-B493-8B894EFCE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46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itting, person, cat, holding&#10;&#10;Description automatically generated">
            <a:extLst>
              <a:ext uri="{FF2B5EF4-FFF2-40B4-BE49-F238E27FC236}">
                <a16:creationId xmlns:a16="http://schemas.microsoft.com/office/drawing/2014/main" id="{499D5D01-F612-4591-A73B-172325C394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9843D-C994-4535-ACD7-605FA8C39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211" y="1634884"/>
            <a:ext cx="4867424" cy="2387600"/>
          </a:xfrm>
          <a:effectLst/>
        </p:spPr>
        <p:txBody>
          <a:bodyPr anchor="b"/>
          <a:lstStyle>
            <a:lvl1pPr algn="l">
              <a:defRPr sz="5500" b="1" i="0" cap="all" baseline="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EC3A3-2EBF-4D83-960E-FA168043C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211" y="4114559"/>
            <a:ext cx="4369904" cy="1655762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764F17-9729-4D5B-9522-2F9F6D1AF97C}"/>
              </a:ext>
            </a:extLst>
          </p:cNvPr>
          <p:cNvGrpSpPr/>
          <p:nvPr userDrawn="1"/>
        </p:nvGrpSpPr>
        <p:grpSpPr>
          <a:xfrm>
            <a:off x="6360271" y="3071903"/>
            <a:ext cx="2623046" cy="968196"/>
            <a:chOff x="861469" y="3911291"/>
            <a:chExt cx="2562632" cy="945896"/>
          </a:xfrm>
        </p:grpSpPr>
        <p:pic>
          <p:nvPicPr>
            <p:cNvPr id="14" name="Picture 13" descr="A picture containing food, fruit, light, drawing&#10;&#10;Description automatically generated">
              <a:extLst>
                <a:ext uri="{FF2B5EF4-FFF2-40B4-BE49-F238E27FC236}">
                  <a16:creationId xmlns:a16="http://schemas.microsoft.com/office/drawing/2014/main" id="{C6CFCF59-A106-4ECE-936E-5FD20BAFDA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469" y="3911291"/>
              <a:ext cx="951147" cy="945896"/>
            </a:xfrm>
            <a:prstGeom prst="rect">
              <a:avLst/>
            </a:prstGeom>
          </p:spPr>
        </p:pic>
        <p:pic>
          <p:nvPicPr>
            <p:cNvPr id="15" name="Google Shape;343;p53">
              <a:extLst>
                <a:ext uri="{FF2B5EF4-FFF2-40B4-BE49-F238E27FC236}">
                  <a16:creationId xmlns:a16="http://schemas.microsoft.com/office/drawing/2014/main" id="{B9762636-5E02-439A-846F-B3DC9FC0842B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63"/>
            <a:stretch/>
          </p:blipFill>
          <p:spPr>
            <a:xfrm>
              <a:off x="1715512" y="4018607"/>
              <a:ext cx="1708589" cy="7312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Subtitle 2">
            <a:extLst>
              <a:ext uri="{FF2B5EF4-FFF2-40B4-BE49-F238E27FC236}">
                <a16:creationId xmlns:a16="http://schemas.microsoft.com/office/drawing/2014/main" id="{58558E4C-62FC-405D-9BE5-FDAC7D260275}"/>
              </a:ext>
            </a:extLst>
          </p:cNvPr>
          <p:cNvSpPr txBox="1">
            <a:spLocks/>
          </p:cNvSpPr>
          <p:nvPr userDrawn="1"/>
        </p:nvSpPr>
        <p:spPr>
          <a:xfrm>
            <a:off x="907211" y="1361733"/>
            <a:ext cx="4369904" cy="3500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bg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6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B8A3BFE-5F08-4EEA-9979-3D45DCEEF8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80" y="553969"/>
            <a:ext cx="8095778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80" y="2141537"/>
            <a:ext cx="8095778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3916C09-15DC-4548-B5FD-4D89D2271C9A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EFF5F3-3519-4B65-9F21-0F88F1E9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B9A832A6-3D0D-4BA0-9965-E8A5C13F0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7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67D8708-B584-4717-8B45-56BEBB73E5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79" y="553969"/>
            <a:ext cx="8081009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79" y="2141537"/>
            <a:ext cx="8081009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54B809-D8AB-4412-9CA4-18BA5793691D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EFF5F3-3519-4B65-9F21-0F88F1E9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B9A832A6-3D0D-4BA0-9965-E8A5C13F0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FCC7C4-5E52-4808-9445-CF6E0D299EB2}"/>
              </a:ext>
            </a:extLst>
          </p:cNvPr>
          <p:cNvCxnSpPr>
            <a:cxnSpLocks/>
          </p:cNvCxnSpPr>
          <p:nvPr userDrawn="1"/>
        </p:nvCxnSpPr>
        <p:spPr>
          <a:xfrm>
            <a:off x="395080" y="0"/>
            <a:ext cx="0" cy="3023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D3BA37-CE7E-463F-AF63-E18A18229D9E}"/>
              </a:ext>
            </a:extLst>
          </p:cNvPr>
          <p:cNvCxnSpPr>
            <a:cxnSpLocks/>
          </p:cNvCxnSpPr>
          <p:nvPr userDrawn="1"/>
        </p:nvCxnSpPr>
        <p:spPr>
          <a:xfrm>
            <a:off x="0" y="553969"/>
            <a:ext cx="15022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324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5E65A51-FA5C-4CAB-A147-61EA0B2B78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434" y="0"/>
            <a:ext cx="12232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079" y="144798"/>
            <a:ext cx="9707567" cy="687823"/>
          </a:xfrm>
        </p:spPr>
        <p:txBody>
          <a:bodyPr>
            <a:normAutofit/>
          </a:bodyPr>
          <a:lstStyle>
            <a:lvl1pPr>
              <a:defRPr sz="40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79" y="1018843"/>
            <a:ext cx="11588718" cy="5422248"/>
          </a:xfrm>
        </p:spPr>
        <p:txBody>
          <a:bodyPr>
            <a:normAutofit/>
          </a:bodyPr>
          <a:lstStyle>
            <a:lvl1pPr marL="228600" indent="-228600">
              <a:buFont typeface="Wingdings" pitchFamily="2" charset="2"/>
              <a:buChar char="§"/>
              <a:defRPr sz="3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04863" indent="-347663">
              <a:buFont typeface="Courier New" panose="02070309020205020404" pitchFamily="49" charset="0"/>
              <a:buChar char="o"/>
              <a:tabLst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988" y="6441091"/>
            <a:ext cx="2643809" cy="365125"/>
          </a:xfrm>
        </p:spPr>
        <p:txBody>
          <a:bodyPr/>
          <a:lstStyle>
            <a:lvl1pPr>
              <a:defRPr sz="1000"/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D01C87-AE1E-214C-923B-48963D3FB6E6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46" y="236517"/>
            <a:ext cx="1881151" cy="501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2997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A4404A5-3A2F-4C86-BA38-416D9086D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BF65210-8A78-3641-AA65-92E03F773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079" y="144798"/>
            <a:ext cx="9707567" cy="687823"/>
          </a:xfrm>
        </p:spPr>
        <p:txBody>
          <a:bodyPr>
            <a:normAutofit/>
          </a:bodyPr>
          <a:lstStyle>
            <a:lvl1pPr>
              <a:defRPr sz="40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22FE91-7555-BA49-80C9-CFC53158B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79" y="1008956"/>
            <a:ext cx="11588718" cy="5432135"/>
          </a:xfrm>
        </p:spPr>
        <p:txBody>
          <a:bodyPr>
            <a:normAutofit/>
          </a:bodyPr>
          <a:lstStyle>
            <a:lvl1pPr marL="228600" indent="-228600">
              <a:buFont typeface="Wingdings" pitchFamily="2" charset="2"/>
              <a:buChar char="§"/>
              <a:defRPr sz="3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04863" indent="-347663">
              <a:buFont typeface="Courier New" panose="02070309020205020404" pitchFamily="49" charset="0"/>
              <a:buChar char="o"/>
              <a:tabLst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F58493FF-90AA-5943-81AF-5CC8C7B8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988" y="6441090"/>
            <a:ext cx="2643809" cy="365125"/>
          </a:xfrm>
        </p:spPr>
        <p:txBody>
          <a:bodyPr/>
          <a:lstStyle>
            <a:lvl1pPr>
              <a:defRPr sz="1000"/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7A5A8F-092B-5742-A5FB-B38F0B387A66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46" y="237908"/>
            <a:ext cx="1881151" cy="501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073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1902D5A9-6588-49EE-B6BE-8118CF6E6A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29" y="553969"/>
            <a:ext cx="11439941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29" y="2141537"/>
            <a:ext cx="11439941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C4E22-A0D5-4642-83F8-5BAECA0EB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0882" y="6437009"/>
            <a:ext cx="2743200" cy="365125"/>
          </a:xfrm>
        </p:spPr>
        <p:txBody>
          <a:bodyPr/>
          <a:lstStyle/>
          <a:p>
            <a:fld id="{D9CD2063-5BF2-498B-8776-B358891F4D90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2E4B7B-11BE-4BF3-A061-CDAF28D2242F}"/>
              </a:ext>
            </a:extLst>
          </p:cNvPr>
          <p:cNvGrpSpPr/>
          <p:nvPr userDrawn="1"/>
        </p:nvGrpSpPr>
        <p:grpSpPr>
          <a:xfrm>
            <a:off x="11356901" y="6533127"/>
            <a:ext cx="202240" cy="179100"/>
            <a:chOff x="11329984" y="6534103"/>
            <a:chExt cx="202240" cy="1791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E6075B3-CE3C-4DC6-AAA8-97912ED53E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 descr="Logo, icon&#10;&#10;Description automatically generated">
              <a:extLst>
                <a:ext uri="{FF2B5EF4-FFF2-40B4-BE49-F238E27FC236}">
                  <a16:creationId xmlns:a16="http://schemas.microsoft.com/office/drawing/2014/main" id="{FDCF0568-C055-4C98-A5BE-4F0909A6B3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942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FBE0-F764-455B-AD6B-F9C8B2BEB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43E0C-C03F-4548-8C77-A6C7AF76D7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 cap="sm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009E3-1FE9-4932-93BF-DA527E7C24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 </a:t>
            </a:r>
            <a:r>
              <a:rPr lang="en-US" err="1"/>
              <a:t>akdjlaakdjfa;sfjk</a:t>
            </a:r>
            <a:r>
              <a:rPr lang="en-US"/>
              <a:t> </a:t>
            </a:r>
            <a:r>
              <a:rPr lang="en-US" err="1"/>
              <a:t>asdkdfkasdf</a:t>
            </a:r>
            <a:r>
              <a:rPr lang="en-US"/>
              <a:t> ;</a:t>
            </a:r>
            <a:r>
              <a:rPr lang="en-US" err="1"/>
              <a:t>asdklf</a:t>
            </a:r>
            <a:r>
              <a:rPr lang="en-US"/>
              <a:t> </a:t>
            </a:r>
            <a:r>
              <a:rPr lang="en-US" err="1"/>
              <a:t>jasd</a:t>
            </a:r>
            <a:r>
              <a:rPr lang="en-US"/>
              <a:t> ;</a:t>
            </a:r>
            <a:r>
              <a:rPr lang="en-US" err="1"/>
              <a:t>fkasdf</a:t>
            </a:r>
            <a:r>
              <a:rPr lang="en-US"/>
              <a:t>; </a:t>
            </a:r>
            <a:r>
              <a:rPr lang="en-US" err="1"/>
              <a:t>sdkf</a:t>
            </a:r>
            <a:r>
              <a:rPr lang="en-US"/>
              <a:t> ;</a:t>
            </a:r>
            <a:r>
              <a:rPr lang="en-US" err="1"/>
              <a:t>asdfk</a:t>
            </a:r>
            <a:r>
              <a:rPr lang="en-US"/>
              <a:t> </a:t>
            </a:r>
            <a:r>
              <a:rPr lang="en-US" err="1"/>
              <a:t>asdf</a:t>
            </a:r>
            <a:r>
              <a:rPr lang="en-US"/>
              <a:t> </a:t>
            </a:r>
            <a:r>
              <a:rPr lang="en-US" err="1"/>
              <a:t>kdjf</a:t>
            </a:r>
            <a:r>
              <a:rPr lang="en-US"/>
              <a:t>; </a:t>
            </a:r>
            <a:r>
              <a:rPr lang="en-US" err="1"/>
              <a:t>ldk</a:t>
            </a:r>
            <a:r>
              <a:rPr lang="en-US"/>
              <a:t> f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B1D7E9-0333-4268-88D5-9D12A9A92C4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 </a:t>
            </a:r>
            <a:r>
              <a:rPr lang="en-US" err="1"/>
              <a:t>akdjlaakdjfa;sfjk</a:t>
            </a:r>
            <a:r>
              <a:rPr lang="en-US"/>
              <a:t> </a:t>
            </a:r>
            <a:r>
              <a:rPr lang="en-US" err="1"/>
              <a:t>asdkdfkasdf</a:t>
            </a:r>
            <a:r>
              <a:rPr lang="en-US"/>
              <a:t> ;</a:t>
            </a:r>
            <a:r>
              <a:rPr lang="en-US" err="1"/>
              <a:t>asdklf</a:t>
            </a:r>
            <a:r>
              <a:rPr lang="en-US"/>
              <a:t> </a:t>
            </a:r>
            <a:r>
              <a:rPr lang="en-US" err="1"/>
              <a:t>jasd</a:t>
            </a:r>
            <a:r>
              <a:rPr lang="en-US"/>
              <a:t> ;</a:t>
            </a:r>
            <a:r>
              <a:rPr lang="en-US" err="1"/>
              <a:t>fkasdf</a:t>
            </a:r>
            <a:r>
              <a:rPr lang="en-US"/>
              <a:t>; </a:t>
            </a:r>
            <a:r>
              <a:rPr lang="en-US" err="1"/>
              <a:t>sdkf</a:t>
            </a:r>
            <a:r>
              <a:rPr lang="en-US"/>
              <a:t> ;</a:t>
            </a:r>
            <a:r>
              <a:rPr lang="en-US" err="1"/>
              <a:t>asdfk</a:t>
            </a:r>
            <a:r>
              <a:rPr lang="en-US"/>
              <a:t> </a:t>
            </a:r>
            <a:r>
              <a:rPr lang="en-US" err="1"/>
              <a:t>asdf</a:t>
            </a:r>
            <a:r>
              <a:rPr lang="en-US"/>
              <a:t> </a:t>
            </a:r>
            <a:r>
              <a:rPr lang="en-US" err="1"/>
              <a:t>kdjf</a:t>
            </a:r>
            <a:r>
              <a:rPr lang="en-US"/>
              <a:t>; </a:t>
            </a:r>
            <a:r>
              <a:rPr lang="en-US" err="1"/>
              <a:t>ldk</a:t>
            </a:r>
            <a:r>
              <a:rPr lang="en-US"/>
              <a:t> f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161A0-91BB-43C9-9D69-9B1BB637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3914" y="6438533"/>
            <a:ext cx="2743200" cy="365125"/>
          </a:xfrm>
        </p:spPr>
        <p:txBody>
          <a:bodyPr/>
          <a:lstStyle/>
          <a:p>
            <a:fld id="{D9CD2063-5BF2-498B-8776-B358891F4D90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9C4526-9C2F-4F70-B83B-CF6F3CEFCC06}"/>
              </a:ext>
            </a:extLst>
          </p:cNvPr>
          <p:cNvGrpSpPr/>
          <p:nvPr userDrawn="1"/>
        </p:nvGrpSpPr>
        <p:grpSpPr>
          <a:xfrm>
            <a:off x="11365958" y="6532073"/>
            <a:ext cx="202240" cy="179100"/>
            <a:chOff x="11329984" y="6534103"/>
            <a:chExt cx="202240" cy="1791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99102F1-45F0-46E6-9F20-565349B3096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 descr="Logo, icon&#10;&#10;Description automatically generated">
              <a:extLst>
                <a:ext uri="{FF2B5EF4-FFF2-40B4-BE49-F238E27FC236}">
                  <a16:creationId xmlns:a16="http://schemas.microsoft.com/office/drawing/2014/main" id="{781A4A2C-469C-4B70-8B6E-9FAC103156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9475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9A8604F1-4324-48C6-A576-E984FEC82B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8DFBE0-F764-455B-AD6B-F9C8B2BEB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effectLst/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43E0C-C03F-4548-8C77-A6C7AF76D7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 cap="sm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009E3-1FE9-4932-93BF-DA527E7C24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 </a:t>
            </a:r>
            <a:r>
              <a:rPr lang="en-US" err="1"/>
              <a:t>akdjlaakdjfa;sfjk</a:t>
            </a:r>
            <a:r>
              <a:rPr lang="en-US"/>
              <a:t> </a:t>
            </a:r>
            <a:r>
              <a:rPr lang="en-US" err="1"/>
              <a:t>asdkdfkasdf</a:t>
            </a:r>
            <a:r>
              <a:rPr lang="en-US"/>
              <a:t> ;</a:t>
            </a:r>
            <a:r>
              <a:rPr lang="en-US" err="1"/>
              <a:t>asdklf</a:t>
            </a:r>
            <a:r>
              <a:rPr lang="en-US"/>
              <a:t> </a:t>
            </a:r>
            <a:r>
              <a:rPr lang="en-US" err="1"/>
              <a:t>jasd</a:t>
            </a:r>
            <a:r>
              <a:rPr lang="en-US"/>
              <a:t> ;</a:t>
            </a:r>
            <a:r>
              <a:rPr lang="en-US" err="1"/>
              <a:t>fkasdf</a:t>
            </a:r>
            <a:r>
              <a:rPr lang="en-US"/>
              <a:t>; </a:t>
            </a:r>
            <a:r>
              <a:rPr lang="en-US" err="1"/>
              <a:t>sdkf</a:t>
            </a:r>
            <a:r>
              <a:rPr lang="en-US"/>
              <a:t> ;</a:t>
            </a:r>
            <a:r>
              <a:rPr lang="en-US" err="1"/>
              <a:t>asdfk</a:t>
            </a:r>
            <a:r>
              <a:rPr lang="en-US"/>
              <a:t> </a:t>
            </a:r>
            <a:r>
              <a:rPr lang="en-US" err="1"/>
              <a:t>asdf</a:t>
            </a:r>
            <a:r>
              <a:rPr lang="en-US"/>
              <a:t> </a:t>
            </a:r>
            <a:r>
              <a:rPr lang="en-US" err="1"/>
              <a:t>kdjf</a:t>
            </a:r>
            <a:r>
              <a:rPr lang="en-US"/>
              <a:t>; </a:t>
            </a:r>
            <a:r>
              <a:rPr lang="en-US" err="1"/>
              <a:t>ldk</a:t>
            </a:r>
            <a:r>
              <a:rPr lang="en-US"/>
              <a:t> f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B1D7E9-0333-4268-88D5-9D12A9A92C4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 </a:t>
            </a:r>
            <a:r>
              <a:rPr lang="en-US" err="1"/>
              <a:t>akdjlaakdjfa;sfjk</a:t>
            </a:r>
            <a:r>
              <a:rPr lang="en-US"/>
              <a:t> </a:t>
            </a:r>
            <a:r>
              <a:rPr lang="en-US" err="1"/>
              <a:t>asdkdfkasdf</a:t>
            </a:r>
            <a:r>
              <a:rPr lang="en-US"/>
              <a:t> ;</a:t>
            </a:r>
            <a:r>
              <a:rPr lang="en-US" err="1"/>
              <a:t>asdklf</a:t>
            </a:r>
            <a:r>
              <a:rPr lang="en-US"/>
              <a:t> </a:t>
            </a:r>
            <a:r>
              <a:rPr lang="en-US" err="1"/>
              <a:t>jasd</a:t>
            </a:r>
            <a:r>
              <a:rPr lang="en-US"/>
              <a:t> ;</a:t>
            </a:r>
            <a:r>
              <a:rPr lang="en-US" err="1"/>
              <a:t>fkasdf</a:t>
            </a:r>
            <a:r>
              <a:rPr lang="en-US"/>
              <a:t>; </a:t>
            </a:r>
            <a:r>
              <a:rPr lang="en-US" err="1"/>
              <a:t>sdkf</a:t>
            </a:r>
            <a:r>
              <a:rPr lang="en-US"/>
              <a:t> ;</a:t>
            </a:r>
            <a:r>
              <a:rPr lang="en-US" err="1"/>
              <a:t>asdfk</a:t>
            </a:r>
            <a:r>
              <a:rPr lang="en-US"/>
              <a:t> </a:t>
            </a:r>
            <a:r>
              <a:rPr lang="en-US" err="1"/>
              <a:t>asdf</a:t>
            </a:r>
            <a:r>
              <a:rPr lang="en-US"/>
              <a:t> </a:t>
            </a:r>
            <a:r>
              <a:rPr lang="en-US" err="1"/>
              <a:t>kdjf</a:t>
            </a:r>
            <a:r>
              <a:rPr lang="en-US"/>
              <a:t>; </a:t>
            </a:r>
            <a:r>
              <a:rPr lang="en-US" err="1"/>
              <a:t>ldk</a:t>
            </a:r>
            <a:r>
              <a:rPr lang="en-US"/>
              <a:t> f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161A0-91BB-43C9-9D69-9B1BB637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465" y="642949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074A49-C9E0-48FE-B348-EE24F4EBAF34}"/>
              </a:ext>
            </a:extLst>
          </p:cNvPr>
          <p:cNvGrpSpPr/>
          <p:nvPr userDrawn="1"/>
        </p:nvGrpSpPr>
        <p:grpSpPr>
          <a:xfrm>
            <a:off x="11319938" y="6522510"/>
            <a:ext cx="202240" cy="179100"/>
            <a:chOff x="11292779" y="6522510"/>
            <a:chExt cx="202240" cy="1791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B94782A-58C0-4A71-AC91-6F83EA6588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95019" y="6522510"/>
              <a:ext cx="0" cy="1791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 descr="Logo, icon&#10;&#10;Description automatically generated">
              <a:extLst>
                <a:ext uri="{FF2B5EF4-FFF2-40B4-BE49-F238E27FC236}">
                  <a16:creationId xmlns:a16="http://schemas.microsoft.com/office/drawing/2014/main" id="{7B6FC132-6C00-4263-9AC7-6CF7B2DE24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92779" y="6534985"/>
              <a:ext cx="159589" cy="162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4618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ree, green, standing, palm&#10;&#10;Description automatically generated">
            <a:extLst>
              <a:ext uri="{FF2B5EF4-FFF2-40B4-BE49-F238E27FC236}">
                <a16:creationId xmlns:a16="http://schemas.microsoft.com/office/drawing/2014/main" id="{11D18940-FE7E-4F7D-8962-F375D040F5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792B4-F8A6-434A-AE1C-E6FEB6AE8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5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6456F-B81F-495D-BC7E-97ADC24F6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617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ter next to the ocean&#10;&#10;Description automatically generated">
            <a:extLst>
              <a:ext uri="{FF2B5EF4-FFF2-40B4-BE49-F238E27FC236}">
                <a16:creationId xmlns:a16="http://schemas.microsoft.com/office/drawing/2014/main" id="{B6E9FDBE-D123-4ACD-A148-975BFA31D7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792B4-F8A6-434A-AE1C-E6FEB6AE8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55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Section Divider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6456F-B81F-495D-BC7E-97ADC24F6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7332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green field&#10;&#10;Description automatically generated">
            <a:extLst>
              <a:ext uri="{FF2B5EF4-FFF2-40B4-BE49-F238E27FC236}">
                <a16:creationId xmlns:a16="http://schemas.microsoft.com/office/drawing/2014/main" id="{82C8A659-FDDA-4D12-80A6-59CB5031AD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792B4-F8A6-434A-AE1C-E6FEB6AE8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5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6456F-B81F-495D-BC7E-97ADC24F6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473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ss, young, game, green&#10;&#10;Description automatically generated">
            <a:extLst>
              <a:ext uri="{FF2B5EF4-FFF2-40B4-BE49-F238E27FC236}">
                <a16:creationId xmlns:a16="http://schemas.microsoft.com/office/drawing/2014/main" id="{CC4BE603-AEE5-4FFC-8503-D0EF2234FB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9843D-C994-4535-ACD7-605FA8C39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9668" y="1806472"/>
            <a:ext cx="5133177" cy="2387600"/>
          </a:xfrm>
          <a:effectLst/>
        </p:spPr>
        <p:txBody>
          <a:bodyPr anchor="b"/>
          <a:lstStyle>
            <a:lvl1pPr algn="l">
              <a:defRPr sz="5500" b="1" i="0" cap="all" baseline="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EC3A3-2EBF-4D83-960E-FA168043C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9668" y="4329631"/>
            <a:ext cx="4608493" cy="1655762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DE5B6-50B1-4DB8-B88E-5448D00570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29669" y="1351895"/>
            <a:ext cx="28929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4DC029B1-CCC8-44FD-A026-CA0FE74FD600}" type="datetime1">
              <a:rPr lang="en-US" smtClean="0"/>
              <a:t>4/14/2023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764F17-9729-4D5B-9522-2F9F6D1AF97C}"/>
              </a:ext>
            </a:extLst>
          </p:cNvPr>
          <p:cNvGrpSpPr/>
          <p:nvPr userDrawn="1"/>
        </p:nvGrpSpPr>
        <p:grpSpPr>
          <a:xfrm>
            <a:off x="9209923" y="3203319"/>
            <a:ext cx="2623046" cy="968196"/>
            <a:chOff x="861469" y="3911291"/>
            <a:chExt cx="2562632" cy="945896"/>
          </a:xfrm>
        </p:grpSpPr>
        <p:pic>
          <p:nvPicPr>
            <p:cNvPr id="14" name="Picture 13" descr="A picture containing food, fruit, light, drawing&#10;&#10;Description automatically generated">
              <a:extLst>
                <a:ext uri="{FF2B5EF4-FFF2-40B4-BE49-F238E27FC236}">
                  <a16:creationId xmlns:a16="http://schemas.microsoft.com/office/drawing/2014/main" id="{C6CFCF59-A106-4ECE-936E-5FD20BAFDA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469" y="3911291"/>
              <a:ext cx="951147" cy="945896"/>
            </a:xfrm>
            <a:prstGeom prst="rect">
              <a:avLst/>
            </a:prstGeom>
          </p:spPr>
        </p:pic>
        <p:pic>
          <p:nvPicPr>
            <p:cNvPr id="15" name="Google Shape;343;p53">
              <a:extLst>
                <a:ext uri="{FF2B5EF4-FFF2-40B4-BE49-F238E27FC236}">
                  <a16:creationId xmlns:a16="http://schemas.microsoft.com/office/drawing/2014/main" id="{B9762636-5E02-439A-846F-B3DC9FC0842B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63"/>
            <a:stretch/>
          </p:blipFill>
          <p:spPr>
            <a:xfrm>
              <a:off x="1715512" y="4018607"/>
              <a:ext cx="1708589" cy="73126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64603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pring, wave, water, riding&#10;&#10;Description automatically generated">
            <a:extLst>
              <a:ext uri="{FF2B5EF4-FFF2-40B4-BE49-F238E27FC236}">
                <a16:creationId xmlns:a16="http://schemas.microsoft.com/office/drawing/2014/main" id="{BF52D83B-4966-406F-B5E7-C315B2216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792B4-F8A6-434A-AE1C-E6FEB6AE8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5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6456F-B81F-495D-BC7E-97ADC24F6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457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and&#10;&#10;Description automatically generated">
            <a:extLst>
              <a:ext uri="{FF2B5EF4-FFF2-40B4-BE49-F238E27FC236}">
                <a16:creationId xmlns:a16="http://schemas.microsoft.com/office/drawing/2014/main" id="{61277763-CE96-4F3D-B80B-154B85C835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792B4-F8A6-434A-AE1C-E6FEB6AE8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5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6456F-B81F-495D-BC7E-97ADC24F6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3352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54423807-8678-4D9A-A8CC-6BAE5B180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792B4-F8A6-434A-AE1C-E6FEB6AE8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5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6456F-B81F-495D-BC7E-97ADC24F6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8374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C1413-3818-4116-B251-004D419C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9576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060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E38F-4A2D-4A99-A226-1A6000B42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9B417-6904-410A-93C2-690DA06BD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4C9D7-BCE2-4CE3-90F1-D2E32F1BA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5DD0A-2537-47C3-A404-147630115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C70-258A-499C-A8AA-7FF64C5A50A9}" type="datetime1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9C33C-2BAB-415A-8193-CB86519D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BBF68-8A35-4B5B-B660-A330542DC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2063-5BF2-498B-8776-B358891F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55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228FB-F4BC-498F-80F2-2E611D41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74890-8F59-4245-886C-E4CDF72CB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BB877-4662-4C28-9E84-86DF40A03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27ABCA-AF03-481C-B047-71B40D36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F880-76B0-4942-892D-3D9ED6FD3E07}" type="datetime1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8EF89-48B9-4333-9ECB-71BC5DA6B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E1629-C1AB-45FB-9A4F-87EE5FC05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2063-5BF2-498B-8776-B358891F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32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1F7D6-73C6-464D-8644-4014801C2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1D484-0F9E-4141-94F3-DC7FB3AED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490CC-B143-4581-A072-83E3ABA7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84C8-F0D9-437F-AB2B-353EE79A0D9D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6E9A2-581F-41F6-B741-A5484FB42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A3128-4BB9-4E51-B893-0C9EC13E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2063-5BF2-498B-8776-B358891F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18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BA9B64-47A7-4F03-BB2C-6D30C83540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D8B52C-40C5-401D-B33E-5572DFEBC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9BB2C-0DBB-49DF-9DFE-6A44BC9E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6556-D584-4B30-9C6B-34C0C01759F9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6F53A-7FDD-4E4C-ADCA-D79C3B352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DFEA7-B8AB-400D-B69B-BFD8FF618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2063-5BF2-498B-8776-B358891F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55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>
            <a:extLst>
              <a:ext uri="{FF2B5EF4-FFF2-40B4-BE49-F238E27FC236}">
                <a16:creationId xmlns:a16="http://schemas.microsoft.com/office/drawing/2014/main" id="{58558E4C-62FC-405D-9BE5-FDAC7D260275}"/>
              </a:ext>
            </a:extLst>
          </p:cNvPr>
          <p:cNvSpPr txBox="1">
            <a:spLocks/>
          </p:cNvSpPr>
          <p:nvPr userDrawn="1"/>
        </p:nvSpPr>
        <p:spPr>
          <a:xfrm>
            <a:off x="907211" y="1361733"/>
            <a:ext cx="4369904" cy="3500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bg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E81977-8CDD-0EFD-7EF5-004AFD614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564" y="1141010"/>
            <a:ext cx="2178673" cy="66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9843D-C994-4535-ACD7-605FA8C39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74564" y="2143156"/>
            <a:ext cx="7193280" cy="2000351"/>
          </a:xfrm>
          <a:effectLst/>
        </p:spPr>
        <p:txBody>
          <a:bodyPr anchor="b">
            <a:noAutofit/>
          </a:bodyPr>
          <a:lstStyle>
            <a:lvl1pPr algn="l">
              <a:defRPr sz="7200" b="1" i="0" cap="all" spc="1300" baseline="0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headline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CADB72-3851-7308-8377-97A39496EE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5125" y="4357688"/>
            <a:ext cx="7192963" cy="1150937"/>
          </a:xfrm>
        </p:spPr>
        <p:txBody>
          <a:bodyPr/>
          <a:lstStyle>
            <a:lvl1pPr marL="0" indent="0">
              <a:buNone/>
              <a:defRPr b="0" i="0" spc="300">
                <a:solidFill>
                  <a:schemeClr val="accent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41DF04-7370-C21D-E2DA-220AD062F7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r="5787"/>
          <a:stretch/>
        </p:blipFill>
        <p:spPr>
          <a:xfrm>
            <a:off x="0" y="0"/>
            <a:ext cx="2994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3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body of water&#10;&#10;Description automatically generated">
            <a:extLst>
              <a:ext uri="{FF2B5EF4-FFF2-40B4-BE49-F238E27FC236}">
                <a16:creationId xmlns:a16="http://schemas.microsoft.com/office/drawing/2014/main" id="{BA329E37-44C0-4BCF-9C82-01D4C5A36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9843D-C994-4535-ACD7-605FA8C39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4538" y="3344215"/>
            <a:ext cx="4867424" cy="2387600"/>
          </a:xfrm>
          <a:effectLst/>
        </p:spPr>
        <p:txBody>
          <a:bodyPr anchor="b"/>
          <a:lstStyle>
            <a:lvl1pPr algn="l">
              <a:defRPr sz="5500" b="1" i="0" cap="all" baseline="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EC3A3-2EBF-4D83-960E-FA168043C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4538" y="5867374"/>
            <a:ext cx="4369904" cy="831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DE5B6-50B1-4DB8-B88E-5448D00570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4538" y="288963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4BF3F305-9845-4AC9-B5BD-A49935002ABC}" type="datetime1">
              <a:rPr lang="en-US" smtClean="0"/>
              <a:t>4/14/2023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764F17-9729-4D5B-9522-2F9F6D1AF97C}"/>
              </a:ext>
            </a:extLst>
          </p:cNvPr>
          <p:cNvGrpSpPr/>
          <p:nvPr userDrawn="1"/>
        </p:nvGrpSpPr>
        <p:grpSpPr>
          <a:xfrm>
            <a:off x="9209923" y="748354"/>
            <a:ext cx="2623046" cy="968196"/>
            <a:chOff x="861469" y="3911291"/>
            <a:chExt cx="2562632" cy="945896"/>
          </a:xfrm>
        </p:grpSpPr>
        <p:pic>
          <p:nvPicPr>
            <p:cNvPr id="14" name="Picture 13" descr="A picture containing food, fruit, light, drawing&#10;&#10;Description automatically generated">
              <a:extLst>
                <a:ext uri="{FF2B5EF4-FFF2-40B4-BE49-F238E27FC236}">
                  <a16:creationId xmlns:a16="http://schemas.microsoft.com/office/drawing/2014/main" id="{C6CFCF59-A106-4ECE-936E-5FD20BAFDA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469" y="3911291"/>
              <a:ext cx="951147" cy="945896"/>
            </a:xfrm>
            <a:prstGeom prst="rect">
              <a:avLst/>
            </a:prstGeom>
          </p:spPr>
        </p:pic>
        <p:pic>
          <p:nvPicPr>
            <p:cNvPr id="15" name="Google Shape;343;p53">
              <a:extLst>
                <a:ext uri="{FF2B5EF4-FFF2-40B4-BE49-F238E27FC236}">
                  <a16:creationId xmlns:a16="http://schemas.microsoft.com/office/drawing/2014/main" id="{B9762636-5E02-439A-846F-B3DC9FC0842B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63"/>
            <a:stretch/>
          </p:blipFill>
          <p:spPr>
            <a:xfrm>
              <a:off x="1715512" y="4018607"/>
              <a:ext cx="1708589" cy="73126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97753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_Blue Rip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B1A63D1-52F2-E47A-A670-204D94D334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0239" y="1602202"/>
            <a:ext cx="9966864" cy="1248575"/>
          </a:xfrm>
          <a:effectLst/>
        </p:spPr>
        <p:txBody>
          <a:bodyPr anchor="b">
            <a:noAutofit/>
          </a:bodyPr>
          <a:lstStyle>
            <a:lvl1pPr algn="ctr">
              <a:defRPr sz="7200" b="1" i="0" cap="all" spc="1300" baseline="0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End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A1D708-2837-0985-4D5D-82A35FBAC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127" y="570489"/>
            <a:ext cx="2581088" cy="7850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CB7A32-4DA1-F09C-258C-91DAD258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3407" b="3931"/>
          <a:stretch/>
        </p:blipFill>
        <p:spPr>
          <a:xfrm>
            <a:off x="0" y="3097440"/>
            <a:ext cx="12192000" cy="383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83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741F1BB-A99B-B5B9-6BF2-A50EBD1BF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79579" cy="1325563"/>
          </a:xfrm>
        </p:spPr>
        <p:txBody>
          <a:bodyPr>
            <a:normAutofit/>
          </a:bodyPr>
          <a:lstStyle>
            <a:lvl1pPr algn="ctr">
              <a:defRPr sz="4400" b="1" i="0" cap="none" spc="6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2DADDA-C662-83B3-E0E4-89D88A4798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1102" y="2035175"/>
            <a:ext cx="5157786" cy="4154488"/>
          </a:xfrm>
        </p:spPr>
        <p:txBody>
          <a:bodyPr/>
          <a:lstStyle>
            <a:lvl1pPr>
              <a:buClr>
                <a:schemeClr val="tx1"/>
              </a:buClr>
              <a:defRPr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>
              <a:buClr>
                <a:schemeClr val="tx1"/>
              </a:buClr>
              <a:defRPr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>
              <a:buClr>
                <a:schemeClr val="tx1"/>
              </a:buClr>
              <a:defRPr b="0" i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>
              <a:buClr>
                <a:schemeClr val="tx1"/>
              </a:buClr>
              <a:defRPr b="0" i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>
              <a:buClr>
                <a:schemeClr val="tx1"/>
              </a:buClr>
              <a:defRPr b="0" i="0">
                <a:solidFill>
                  <a:schemeClr val="tx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36603A-DD2C-7FE2-C6E6-6834405FB9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86"/>
          <a:stretch/>
        </p:blipFill>
        <p:spPr>
          <a:xfrm rot="10800000">
            <a:off x="-161879" y="-133953"/>
            <a:ext cx="579936" cy="703524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394017-9FC9-285D-F5E5-0B89E4C020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2035175"/>
            <a:ext cx="5086350" cy="41544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Nullenis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sit voles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aut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torem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inum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evenim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rendand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anditate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pore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velignimet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hariatas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el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idelenis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dunt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voluptati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qui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untius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comnihi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llatur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</a:t>
            </a:r>
            <a:b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</a:br>
            <a:endParaRPr lang="en-US" dirty="0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  <a:p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Pis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etur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 Bore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essum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eruptatureri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ant ad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ut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eaquide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lignatum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iur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sit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erit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omnimen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ecaesti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onsequi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officti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que nus di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ratenditia</a:t>
            </a:r>
            <a:b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</a:br>
            <a:endParaRPr lang="en-US" dirty="0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  <a:p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Ehendi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in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corenit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atibus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exera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nonserro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totat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auditio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. Nam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voluptam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faces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mosto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et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quas</a:t>
            </a:r>
            <a:endParaRPr lang="en-US" dirty="0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8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EF98DC3-40A2-4591-A2A9-1E1581D0E9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58571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224" y="553969"/>
            <a:ext cx="5436705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224" y="2141537"/>
            <a:ext cx="5436705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C77F2-3493-43EE-8B33-29B022A7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4729" y="6441315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9FC4EFF-9D6C-4C07-8741-973373F71293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E100B3A-8F37-4EDB-913C-56F8BB50CF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 descr="Logo, icon&#10;&#10;Description automatically generated">
              <a:extLst>
                <a:ext uri="{FF2B5EF4-FFF2-40B4-BE49-F238E27FC236}">
                  <a16:creationId xmlns:a16="http://schemas.microsoft.com/office/drawing/2014/main" id="{15D7F70C-0A1B-47C4-A018-F195F0C3DC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300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womans face&#10;&#10;Description automatically generated">
            <a:extLst>
              <a:ext uri="{FF2B5EF4-FFF2-40B4-BE49-F238E27FC236}">
                <a16:creationId xmlns:a16="http://schemas.microsoft.com/office/drawing/2014/main" id="{872BEEE0-D1F9-477A-BDF9-81C4A7A748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29" y="553969"/>
            <a:ext cx="5436705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29" y="2141537"/>
            <a:ext cx="5436705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8974AC-56F1-480D-A682-890D3FCDE87C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EFF5F3-3519-4B65-9F21-0F88F1E9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B9A832A6-3D0D-4BA0-9965-E8A5C13F0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24495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604C2822-C6E6-4555-8299-7A47B78D8F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025" y="553969"/>
            <a:ext cx="8587889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025" y="2141537"/>
            <a:ext cx="8587889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8974AC-56F1-480D-A682-890D3FCDE87C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EFF5F3-3519-4B65-9F21-0F88F1E9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B9A832A6-3D0D-4BA0-9965-E8A5C13F0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670733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4EC39CC-DFBD-4A61-9BBF-BD2874ADA5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025" y="553969"/>
            <a:ext cx="8587889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025" y="2141537"/>
            <a:ext cx="8587889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8974AC-56F1-480D-A682-890D3FCDE87C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EFF5F3-3519-4B65-9F21-0F88F1E9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B9A832A6-3D0D-4BA0-9965-E8A5C13F0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14889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3FD899F-128D-42BB-873A-5C0C7631CC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025" y="553969"/>
            <a:ext cx="8587889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025" y="2141537"/>
            <a:ext cx="8587889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8974AC-56F1-480D-A682-890D3FCDE87C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EFF5F3-3519-4B65-9F21-0F88F1E9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B9A832A6-3D0D-4BA0-9965-E8A5C13F0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68634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82BDDA8-A91E-4DAA-8DFC-65930FAAB3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80" y="553969"/>
            <a:ext cx="8145072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80" y="2141537"/>
            <a:ext cx="8145072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2958B9-DD19-40BC-921B-0EFD4CC3D329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EFF5F3-3519-4B65-9F21-0F88F1E9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B9A832A6-3D0D-4BA0-9965-E8A5C13F0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33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8B6FD2-7886-4228-86D6-7E09AF5D7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DF5D4-F660-4DF8-BCEE-C9E9856D0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80092-2704-44AB-87B3-28D6FE7EF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17D35-90FE-42BA-8B62-9AC3173EEB56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0273-0E8A-4547-8217-28EE89696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87888-2FFC-4973-AFAF-5BEFDD723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48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70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1" r:id="rId12"/>
    <p:sldLayoutId id="2147483672" r:id="rId13"/>
    <p:sldLayoutId id="2147483669" r:id="rId14"/>
    <p:sldLayoutId id="2147483653" r:id="rId15"/>
    <p:sldLayoutId id="2147483668" r:id="rId16"/>
    <p:sldLayoutId id="2147483651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  <p:sldLayoutId id="2147483678" r:id="rId29"/>
    <p:sldLayoutId id="2147483679" r:id="rId30"/>
    <p:sldLayoutId id="2147483680" r:id="rId3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>
              <a:lumMod val="50000"/>
              <a:lumOff val="50000"/>
            </a:schemeClr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>
              <a:lumMod val="50000"/>
              <a:lumOff val="50000"/>
            </a:schemeClr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>
              <a:lumMod val="50000"/>
              <a:lumOff val="50000"/>
            </a:schemeClr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50000"/>
              <a:lumOff val="50000"/>
            </a:schemeClr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50000"/>
              <a:lumOff val="50000"/>
            </a:schemeClr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50000"/>
              <a:lumOff val="50000"/>
            </a:schemeClr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416A97-5D2E-D4F7-5515-E7DFD837F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4564" y="1846556"/>
            <a:ext cx="7193280" cy="2296952"/>
          </a:xfrm>
        </p:spPr>
        <p:txBody>
          <a:bodyPr/>
          <a:lstStyle/>
          <a:p>
            <a:r>
              <a:rPr lang="en-US" sz="4800" dirty="0">
                <a:solidFill>
                  <a:srgbClr val="FCD523"/>
                </a:solidFill>
              </a:rPr>
              <a:t>Community &amp; brand Engagement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F1D07E-86B6-4999-E170-7200B8AA22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5125" y="4357688"/>
            <a:ext cx="7192963" cy="208161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CD523"/>
                </a:solidFill>
              </a:rPr>
              <a:t>FY23 Update</a:t>
            </a:r>
          </a:p>
          <a:p>
            <a:r>
              <a:rPr lang="en-US" sz="2000" dirty="0">
                <a:solidFill>
                  <a:srgbClr val="FCD523"/>
                </a:solidFill>
              </a:rPr>
              <a:t>Prepared By: Craig Campbell, Director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191E9B8-ED2E-5904-E4EF-4CDFF171DB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491"/>
          <a:stretch/>
        </p:blipFill>
        <p:spPr>
          <a:xfrm>
            <a:off x="2814559" y="0"/>
            <a:ext cx="1017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12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8488E-2564-4567-B47C-2EEB21591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TRAVEL &amp; TOURISM WEEK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4F677-8ABE-456B-B33F-CC5EB98658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1686046"/>
            <a:ext cx="10512424" cy="506644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1" dirty="0">
                <a:latin typeface="Avenir Next LT Pro"/>
              </a:rPr>
              <a:t>What: </a:t>
            </a:r>
            <a:r>
              <a:rPr lang="en-US" sz="2000" dirty="0">
                <a:latin typeface="Avenir Next LT Pro"/>
              </a:rPr>
              <a:t>An annual tradition for the U.S. travel community. It’s a time when travel &amp; tourism professionals across the country unite to celebrate the value travel holds for our economy, businesses and personal well-being.</a:t>
            </a:r>
          </a:p>
          <a:p>
            <a:pPr marL="457200" lvl="1" indent="0">
              <a:buNone/>
            </a:pPr>
            <a:endParaRPr lang="en-US" sz="2000" b="1" dirty="0">
              <a:latin typeface="Avenir Next LT Pro"/>
            </a:endParaRPr>
          </a:p>
          <a:p>
            <a:pPr marL="457200" lvl="1" indent="0">
              <a:buNone/>
            </a:pPr>
            <a:r>
              <a:rPr lang="en-US" sz="2000" b="1" dirty="0">
                <a:latin typeface="Avenir Next LT Pro"/>
              </a:rPr>
              <a:t>When: </a:t>
            </a:r>
            <a:r>
              <a:rPr lang="en-US" sz="2000" dirty="0">
                <a:latin typeface="Avenir Next LT Pro"/>
              </a:rPr>
              <a:t>May 7-13, 2023</a:t>
            </a:r>
          </a:p>
          <a:p>
            <a:pPr marL="457200" lvl="1" indent="0">
              <a:buNone/>
            </a:pPr>
            <a:endParaRPr lang="en-US" sz="2000" b="1" dirty="0">
              <a:latin typeface="Avenir Next LT Pro"/>
            </a:endParaRPr>
          </a:p>
          <a:p>
            <a:pPr marL="457200" lvl="1" indent="0">
              <a:buNone/>
            </a:pPr>
            <a:r>
              <a:rPr lang="en-US" sz="2000" b="1" dirty="0">
                <a:latin typeface="Avenir Next LT Pro"/>
              </a:rPr>
              <a:t>Who: </a:t>
            </a:r>
            <a:r>
              <a:rPr lang="en-US" sz="2000" dirty="0">
                <a:latin typeface="Avenir Next LT Pro"/>
              </a:rPr>
              <a:t>VSPC, Partners, Local Residents and Visitors</a:t>
            </a:r>
          </a:p>
          <a:p>
            <a:pPr marL="457200" lvl="1" indent="0">
              <a:buNone/>
            </a:pPr>
            <a:endParaRPr lang="en-US" sz="2000" b="1" dirty="0">
              <a:latin typeface="Avenir Next LT Pro"/>
            </a:endParaRPr>
          </a:p>
          <a:p>
            <a:pPr marL="457200" lvl="1" indent="0">
              <a:buNone/>
            </a:pPr>
            <a:r>
              <a:rPr lang="en-US" sz="2000" b="1" dirty="0">
                <a:latin typeface="Avenir Next LT Pro"/>
              </a:rPr>
              <a:t>Schedule of Events: </a:t>
            </a:r>
          </a:p>
          <a:p>
            <a:pPr lvl="1"/>
            <a:r>
              <a:rPr lang="en-US" sz="2000" b="1" dirty="0">
                <a:latin typeface="Avenir Next LT Pro"/>
              </a:rPr>
              <a:t>Sunday, May 7 – </a:t>
            </a:r>
            <a:r>
              <a:rPr lang="en-US" sz="2000" dirty="0">
                <a:latin typeface="Avenir Next LT Pro"/>
              </a:rPr>
              <a:t>Tourism Day with the Tampa Bay Rays / Community Campaign</a:t>
            </a:r>
          </a:p>
          <a:p>
            <a:pPr lvl="1"/>
            <a:r>
              <a:rPr lang="en-US" sz="2000" b="1" dirty="0">
                <a:latin typeface="Avenir Next LT Pro"/>
              </a:rPr>
              <a:t>Monday, May 8 – </a:t>
            </a:r>
            <a:r>
              <a:rPr lang="en-US" sz="2000" dirty="0">
                <a:latin typeface="Avenir Next LT Pro"/>
              </a:rPr>
              <a:t>Travel Rally with P.I.E. and Local Chambers</a:t>
            </a:r>
          </a:p>
          <a:p>
            <a:pPr lvl="1"/>
            <a:r>
              <a:rPr lang="en-US" sz="2000" b="1" dirty="0">
                <a:latin typeface="Avenir Next LT Pro"/>
              </a:rPr>
              <a:t>Tuesday, May 9 – </a:t>
            </a:r>
            <a:r>
              <a:rPr lang="en-US" sz="2000" dirty="0">
                <a:latin typeface="Avenir Next LT Pro"/>
              </a:rPr>
              <a:t>Pineapple Cup with Visit Tampa Bay &amp; Florida’s Sports Coast</a:t>
            </a:r>
          </a:p>
          <a:p>
            <a:pPr lvl="1"/>
            <a:r>
              <a:rPr lang="en-US" sz="2000" b="1" dirty="0">
                <a:latin typeface="Avenir Next LT Pro"/>
              </a:rPr>
              <a:t>Wednesday, May 10 – </a:t>
            </a:r>
            <a:r>
              <a:rPr lang="en-US" sz="2000" dirty="0">
                <a:latin typeface="Avenir Next LT Pro"/>
              </a:rPr>
              <a:t>Visit Tampa Bay Annual Luncheon</a:t>
            </a:r>
          </a:p>
          <a:p>
            <a:pPr lvl="1"/>
            <a:r>
              <a:rPr lang="en-US" sz="2000" b="1" dirty="0">
                <a:latin typeface="Avenir Next LT Pro"/>
              </a:rPr>
              <a:t>Thursday, May 11 – </a:t>
            </a:r>
            <a:r>
              <a:rPr lang="en-US" sz="2000" dirty="0">
                <a:latin typeface="Avenir Next LT Pro"/>
              </a:rPr>
              <a:t>VSPC Staff FAM Tour of Tarpon Springs &amp; Palm Harbor</a:t>
            </a:r>
          </a:p>
          <a:p>
            <a:pPr lvl="1"/>
            <a:r>
              <a:rPr lang="en-US" sz="2000" b="1" dirty="0">
                <a:latin typeface="Avenir Next LT Pro"/>
              </a:rPr>
              <a:t>Friday, May 12 – </a:t>
            </a:r>
            <a:r>
              <a:rPr lang="en-US" sz="2000" dirty="0">
                <a:latin typeface="Avenir Next LT Pro"/>
              </a:rPr>
              <a:t>Tampa Bay Beaches Annual Luncheon</a:t>
            </a:r>
          </a:p>
        </p:txBody>
      </p:sp>
    </p:spTree>
    <p:extLst>
      <p:ext uri="{BB962C8B-B14F-4D97-AF65-F5344CB8AC3E}">
        <p14:creationId xmlns:p14="http://schemas.microsoft.com/office/powerpoint/2010/main" val="384353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8488E-2564-4567-B47C-2EEB21591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ELITE 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4F677-8ABE-456B-B33F-CC5EB98658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1362489"/>
            <a:ext cx="10850464" cy="592457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1" dirty="0">
                <a:latin typeface="Avenir Next LT Pro"/>
              </a:rPr>
              <a:t>Timeline Recap</a:t>
            </a:r>
          </a:p>
          <a:p>
            <a:pPr lvl="2"/>
            <a:r>
              <a:rPr lang="en-US" sz="1600" b="1" dirty="0">
                <a:latin typeface="Avenir Next LT Pro"/>
              </a:rPr>
              <a:t>Application Period: </a:t>
            </a:r>
            <a:r>
              <a:rPr lang="en-US" sz="1600" dirty="0">
                <a:latin typeface="Avenir Next LT Pro"/>
              </a:rPr>
              <a:t>March 3-31, 2023</a:t>
            </a:r>
          </a:p>
          <a:p>
            <a:pPr lvl="2"/>
            <a:r>
              <a:rPr lang="en-US" sz="1600" b="1" dirty="0">
                <a:latin typeface="Avenir Next LT Pro"/>
              </a:rPr>
              <a:t>Public Information Webinar: </a:t>
            </a:r>
            <a:r>
              <a:rPr lang="en-US" sz="1600" dirty="0">
                <a:latin typeface="Avenir Next LT Pro"/>
              </a:rPr>
              <a:t>Hosted on March 8, 2023 (47 unique attendees)</a:t>
            </a:r>
          </a:p>
          <a:p>
            <a:pPr lvl="2"/>
            <a:r>
              <a:rPr lang="en-US" sz="1600" b="1" dirty="0">
                <a:latin typeface="Avenir Next LT Pro"/>
              </a:rPr>
              <a:t>Communications: </a:t>
            </a:r>
            <a:r>
              <a:rPr lang="en-US" sz="1600" dirty="0">
                <a:latin typeface="Avenir Next LT Pro"/>
              </a:rPr>
              <a:t>Industry Updates and emails to organizers, municipalities and chambers</a:t>
            </a:r>
          </a:p>
          <a:p>
            <a:pPr marL="457200" lvl="1" indent="0">
              <a:buNone/>
            </a:pPr>
            <a:endParaRPr lang="en-US" sz="2000" b="1" dirty="0">
              <a:latin typeface="Avenir Next LT Pro"/>
            </a:endParaRPr>
          </a:p>
          <a:p>
            <a:pPr marL="457200" lvl="1" indent="0">
              <a:buNone/>
            </a:pPr>
            <a:r>
              <a:rPr lang="en-US" sz="2000" b="1" dirty="0">
                <a:latin typeface="Avenir Next LT Pro"/>
              </a:rPr>
              <a:t>FY24 Application Overview</a:t>
            </a:r>
          </a:p>
          <a:p>
            <a:pPr lvl="2"/>
            <a:r>
              <a:rPr lang="en-US" sz="1600" b="1" dirty="0">
                <a:latin typeface="Avenir Next LT Pro"/>
              </a:rPr>
              <a:t>FY24: </a:t>
            </a:r>
            <a:r>
              <a:rPr lang="en-US" sz="1600" dirty="0">
                <a:latin typeface="Avenir Next LT Pro"/>
              </a:rPr>
              <a:t>47 applications, Total Request: $2.6M</a:t>
            </a:r>
          </a:p>
          <a:p>
            <a:pPr lvl="2"/>
            <a:r>
              <a:rPr lang="en-US" sz="1600" b="1" dirty="0">
                <a:latin typeface="Avenir Next LT Pro"/>
              </a:rPr>
              <a:t>FY23: </a:t>
            </a:r>
            <a:r>
              <a:rPr lang="en-US" sz="1600" dirty="0">
                <a:latin typeface="Avenir Next LT Pro"/>
              </a:rPr>
              <a:t>35 applications, Total Request: $1.9M (31 approved, up to $1.5M funding)</a:t>
            </a:r>
          </a:p>
          <a:p>
            <a:pPr lvl="2"/>
            <a:r>
              <a:rPr lang="en-US" sz="1600" b="1" dirty="0">
                <a:latin typeface="Avenir Next LT Pro"/>
              </a:rPr>
              <a:t>FY22: </a:t>
            </a:r>
            <a:r>
              <a:rPr lang="en-US" sz="1600" dirty="0">
                <a:latin typeface="Avenir Next LT Pro"/>
              </a:rPr>
              <a:t>20 applications, Total Request: $1.0M (18 approved, up to $1.0M funding)</a:t>
            </a:r>
          </a:p>
          <a:p>
            <a:pPr marL="457200" lvl="1" indent="0">
              <a:buNone/>
            </a:pPr>
            <a:endParaRPr lang="en-US" sz="2000" b="1" dirty="0">
              <a:latin typeface="Avenir Next LT Pro"/>
            </a:endParaRPr>
          </a:p>
          <a:p>
            <a:pPr marL="457200" lvl="1" indent="0">
              <a:buNone/>
            </a:pPr>
            <a:r>
              <a:rPr lang="en-US" sz="2000" b="1" dirty="0">
                <a:latin typeface="Avenir Next LT Pro"/>
              </a:rPr>
              <a:t>Next Steps</a:t>
            </a:r>
          </a:p>
          <a:p>
            <a:pPr lvl="2"/>
            <a:r>
              <a:rPr lang="en-US" sz="1600" b="1" dirty="0">
                <a:latin typeface="Avenir Next LT Pro"/>
              </a:rPr>
              <a:t>Internal Review: </a:t>
            </a:r>
            <a:r>
              <a:rPr lang="en-US" sz="1600" dirty="0">
                <a:latin typeface="Avenir Next LT Pro"/>
              </a:rPr>
              <a:t>VSPC Staff &amp; County Attorney</a:t>
            </a:r>
          </a:p>
          <a:p>
            <a:pPr lvl="2"/>
            <a:r>
              <a:rPr lang="en-US" sz="1600" b="1" dirty="0">
                <a:latin typeface="Avenir Next LT Pro"/>
              </a:rPr>
              <a:t>VSPC Recommendations: </a:t>
            </a:r>
            <a:r>
              <a:rPr lang="en-US" sz="1600" dirty="0">
                <a:latin typeface="Avenir Next LT Pro"/>
              </a:rPr>
              <a:t>To be presented on May 17 @ TDC Budget Meeting</a:t>
            </a:r>
            <a:r>
              <a:rPr lang="en-US" sz="2000" dirty="0">
                <a:latin typeface="Avenir Next LT Pro"/>
              </a:rPr>
              <a:t>	</a:t>
            </a:r>
          </a:p>
          <a:p>
            <a:pPr marL="457200" lvl="1" indent="0">
              <a:buNone/>
            </a:pPr>
            <a:endParaRPr lang="en-US" sz="2000" b="1" dirty="0">
              <a:latin typeface="Avenir Next LT Pro"/>
            </a:endParaRPr>
          </a:p>
          <a:p>
            <a:pPr marL="457200" lvl="1" indent="0">
              <a:buNone/>
            </a:pPr>
            <a:r>
              <a:rPr lang="en-US" sz="2000" b="1" dirty="0">
                <a:latin typeface="Avenir Next LT Pro"/>
              </a:rPr>
              <a:t>Committee</a:t>
            </a:r>
          </a:p>
          <a:p>
            <a:pPr lvl="2"/>
            <a:r>
              <a:rPr lang="en-US" sz="1600" b="1" dirty="0">
                <a:latin typeface="Avenir Next LT Pro"/>
              </a:rPr>
              <a:t>VSPC Staff: </a:t>
            </a:r>
            <a:r>
              <a:rPr lang="en-US" sz="1600" dirty="0">
                <a:latin typeface="Avenir Next LT Pro"/>
              </a:rPr>
              <a:t>Steve Hayes, Teri Tuxhorn, Craig Campbell, Katie Bridges, Eddie Kirsch</a:t>
            </a:r>
          </a:p>
          <a:p>
            <a:pPr lvl="2"/>
            <a:r>
              <a:rPr lang="en-US" sz="1600" b="1" dirty="0">
                <a:latin typeface="Avenir Next LT Pro"/>
              </a:rPr>
              <a:t>Partners: </a:t>
            </a:r>
            <a:r>
              <a:rPr lang="en-US" sz="1600" dirty="0">
                <a:latin typeface="Avenir Next LT Pro"/>
              </a:rPr>
              <a:t>BVK (media/marketing value), Destination Analysts (data/history), Lou Hammond Group (P.R.)</a:t>
            </a:r>
          </a:p>
          <a:p>
            <a:pPr lvl="2"/>
            <a:endParaRPr lang="en-US" sz="1600" b="1" dirty="0">
              <a:latin typeface="Avenir Next LT Pro"/>
            </a:endParaRPr>
          </a:p>
          <a:p>
            <a:pPr lvl="2"/>
            <a:endParaRPr lang="en-US" sz="1600" dirty="0"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343050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C97F-235B-E1E6-E0F6-B33F4CC3F0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CD523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4ED9A9-81A8-9D58-7F18-A84024D27957}"/>
              </a:ext>
            </a:extLst>
          </p:cNvPr>
          <p:cNvGrpSpPr/>
          <p:nvPr/>
        </p:nvGrpSpPr>
        <p:grpSpPr>
          <a:xfrm>
            <a:off x="-1" y="2925716"/>
            <a:ext cx="12192001" cy="798217"/>
            <a:chOff x="0" y="3029891"/>
            <a:chExt cx="13065341" cy="7982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9D5AA91-150C-4999-AD5D-F975866A4A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48" t="23416" r="96028" b="31197"/>
            <a:stretch/>
          </p:blipFill>
          <p:spPr>
            <a:xfrm rot="16200000">
              <a:off x="3029891" y="0"/>
              <a:ext cx="798217" cy="685799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B16B05-D941-77EC-E4C7-DF77458EF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48" t="23416" r="96028" b="31197"/>
            <a:stretch/>
          </p:blipFill>
          <p:spPr>
            <a:xfrm rot="16200000">
              <a:off x="9237233" y="0"/>
              <a:ext cx="798217" cy="6857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9724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nsesTemplateBasic[1]" id="{327CB44F-6299-EF40-94A5-B1DA64CC0A95}" vid="{808B27FD-3C44-A74D-A5C2-28C79E7945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3a5cc2-1704-4a37-97fa-af7a88216813" xsi:nil="true"/>
    <SharedWithUsers xmlns="58f6a8ab-452b-4a92-b840-0aa025fdc4d0">
      <UserInfo>
        <DisplayName>Campbell, Craig</DisplayName>
        <AccountId>4829</AccountId>
        <AccountType/>
      </UserInfo>
    </SharedWithUsers>
    <lcf76f155ced4ddcb4097134ff3c332f xmlns="1ec1062e-7d01-4ec4-a436-d6e1ce293c3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ECF319E028CD479B34E3DB6C4E4623" ma:contentTypeVersion="13" ma:contentTypeDescription="Create a new document." ma:contentTypeScope="" ma:versionID="56bd5900b4126370eb91b6a472eb3d53">
  <xsd:schema xmlns:xsd="http://www.w3.org/2001/XMLSchema" xmlns:xs="http://www.w3.org/2001/XMLSchema" xmlns:p="http://schemas.microsoft.com/office/2006/metadata/properties" xmlns:ns2="1ec1062e-7d01-4ec4-a436-d6e1ce293c3a" xmlns:ns3="58f6a8ab-452b-4a92-b840-0aa025fdc4d0" xmlns:ns4="363a5cc2-1704-4a37-97fa-af7a88216813" targetNamespace="http://schemas.microsoft.com/office/2006/metadata/properties" ma:root="true" ma:fieldsID="35df34caa63e4afac9c59ea2b74fd505" ns2:_="" ns3:_="" ns4:_="">
    <xsd:import namespace="1ec1062e-7d01-4ec4-a436-d6e1ce293c3a"/>
    <xsd:import namespace="58f6a8ab-452b-4a92-b840-0aa025fdc4d0"/>
    <xsd:import namespace="363a5cc2-1704-4a37-97fa-af7a882168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c1062e-7d01-4ec4-a436-d6e1ce293c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db58af-1696-4d9b-8664-baec0edd81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6a8ab-452b-4a92-b840-0aa025fdc4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3a5cc2-1704-4a37-97fa-af7a8821681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ec37274-152b-498c-8a66-c558c9ddf0eb}" ma:internalName="TaxCatchAll" ma:showField="CatchAllData" ma:web="363a5cc2-1704-4a37-97fa-af7a882168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ACD38F-A7CE-4AB9-B835-CF3D3C39E0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784F4B-D3B9-4F2C-A8F6-AD5AC5CE51AA}">
  <ds:schemaRefs>
    <ds:schemaRef ds:uri="http://schemas.microsoft.com/office/2006/metadata/properties"/>
    <ds:schemaRef ds:uri="http://schemas.microsoft.com/office/2006/documentManagement/types"/>
    <ds:schemaRef ds:uri="58f6a8ab-452b-4a92-b840-0aa025fdc4d0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363a5cc2-1704-4a37-97fa-af7a88216813"/>
    <ds:schemaRef ds:uri="http://purl.org/dc/terms/"/>
    <ds:schemaRef ds:uri="975c8eaf-bde6-4e5c-8cb9-c88e12d60be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EDAC763-E991-46ED-9828-F2E03533EFD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21108</TotalTime>
  <Words>320</Words>
  <Application>Microsoft Office PowerPoint</Application>
  <PresentationFormat>Widescreen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Avenir Next LT Pro</vt:lpstr>
      <vt:lpstr>Calibri</vt:lpstr>
      <vt:lpstr>Courier New</vt:lpstr>
      <vt:lpstr>Georgia</vt:lpstr>
      <vt:lpstr>Wingdings</vt:lpstr>
      <vt:lpstr>Office Theme</vt:lpstr>
      <vt:lpstr>Community &amp; brand Engagement</vt:lpstr>
      <vt:lpstr>NATIONAL TRAVEL &amp; TOURISM WEEK</vt:lpstr>
      <vt:lpstr>ELITE EVENTS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TDT Revenues – fy 2017 to fy 2021</dc:title>
  <dc:subject/>
  <dc:creator>Craig Campbell</dc:creator>
  <cp:keywords/>
  <dc:description/>
  <cp:lastModifiedBy>Campbell, Craig</cp:lastModifiedBy>
  <cp:revision>211</cp:revision>
  <cp:lastPrinted>2021-05-18T03:14:05Z</cp:lastPrinted>
  <dcterms:created xsi:type="dcterms:W3CDTF">2021-02-11T18:15:26Z</dcterms:created>
  <dcterms:modified xsi:type="dcterms:W3CDTF">2023-04-14T15:07:02Z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0x0101000FECF319E028CD479B34E3DB6C4E4623</vt:lpwstr>
  </property>
  <property fmtid="{D5CDD505-2E9C-101B-9397-08002B2CF9AE}" pid="3" name="MediaServiceImageTags">
    <vt:lpwstr/>
  </property>
</Properties>
</file>