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79" r:id="rId2"/>
    <p:sldId id="291" r:id="rId3"/>
    <p:sldId id="2144327653" r:id="rId4"/>
    <p:sldId id="293" r:id="rId5"/>
    <p:sldId id="2144327652" r:id="rId6"/>
    <p:sldId id="2144327649" r:id="rId7"/>
    <p:sldId id="2144327650" r:id="rId8"/>
    <p:sldId id="2144327654" r:id="rId9"/>
    <p:sldId id="2144327646" r:id="rId10"/>
    <p:sldId id="2144327644" r:id="rId11"/>
    <p:sldId id="214432765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dges, Katie" initials="BK" lastIdx="4" clrIdx="0">
    <p:extLst>
      <p:ext uri="{19B8F6BF-5375-455C-9EA6-DF929625EA0E}">
        <p15:presenceInfo xmlns:p15="http://schemas.microsoft.com/office/powerpoint/2012/main" userId="S::bcc91282@bcc.pinellas.gov::ab29bfa4-761b-4687-93f4-7824c21e9b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495D0D-ACE8-CF47-ADA5-39C64D5D3A1E}" v="73" dt="2022-09-20T01:11:08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4"/>
    <p:restoredTop sz="95221"/>
  </p:normalViewPr>
  <p:slideViewPr>
    <p:cSldViewPr snapToGrid="0">
      <p:cViewPr varScale="1">
        <p:scale>
          <a:sx n="92" d="100"/>
          <a:sy n="92" d="100"/>
        </p:scale>
        <p:origin x="8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Hayes" userId="0b616b3c48d905a9" providerId="LiveId" clId="{E6495D0D-ACE8-CF47-ADA5-39C64D5D3A1E}"/>
    <pc:docChg chg="undo custSel addSld modSld">
      <pc:chgData name="Steve Hayes" userId="0b616b3c48d905a9" providerId="LiveId" clId="{E6495D0D-ACE8-CF47-ADA5-39C64D5D3A1E}" dt="2022-09-20T19:08:27.475" v="749" actId="729"/>
      <pc:docMkLst>
        <pc:docMk/>
      </pc:docMkLst>
      <pc:sldChg chg="modSp mod">
        <pc:chgData name="Steve Hayes" userId="0b616b3c48d905a9" providerId="LiveId" clId="{E6495D0D-ACE8-CF47-ADA5-39C64D5D3A1E}" dt="2022-09-19T23:23:39.844" v="13" actId="2711"/>
        <pc:sldMkLst>
          <pc:docMk/>
          <pc:sldMk cId="1661859454" sldId="279"/>
        </pc:sldMkLst>
        <pc:spChg chg="mod">
          <ac:chgData name="Steve Hayes" userId="0b616b3c48d905a9" providerId="LiveId" clId="{E6495D0D-ACE8-CF47-ADA5-39C64D5D3A1E}" dt="2022-09-19T23:23:39.844" v="13" actId="2711"/>
          <ac:spMkLst>
            <pc:docMk/>
            <pc:sldMk cId="1661859454" sldId="279"/>
            <ac:spMk id="2" creationId="{39C9FD9F-8487-48FB-8FE2-A6BB2C0D6C32}"/>
          </ac:spMkLst>
        </pc:spChg>
        <pc:spChg chg="mod">
          <ac:chgData name="Steve Hayes" userId="0b616b3c48d905a9" providerId="LiveId" clId="{E6495D0D-ACE8-CF47-ADA5-39C64D5D3A1E}" dt="2022-09-19T23:23:33.048" v="12" actId="2711"/>
          <ac:spMkLst>
            <pc:docMk/>
            <pc:sldMk cId="1661859454" sldId="279"/>
            <ac:spMk id="3" creationId="{BAAEB0F1-E6B7-E747-A5D8-B03CF5B6A615}"/>
          </ac:spMkLst>
        </pc:spChg>
      </pc:sldChg>
      <pc:sldChg chg="modSp mod">
        <pc:chgData name="Steve Hayes" userId="0b616b3c48d905a9" providerId="LiveId" clId="{E6495D0D-ACE8-CF47-ADA5-39C64D5D3A1E}" dt="2022-09-20T01:06:33.337" v="634" actId="2711"/>
        <pc:sldMkLst>
          <pc:docMk/>
          <pc:sldMk cId="467901288" sldId="291"/>
        </pc:sldMkLst>
        <pc:spChg chg="mod">
          <ac:chgData name="Steve Hayes" userId="0b616b3c48d905a9" providerId="LiveId" clId="{E6495D0D-ACE8-CF47-ADA5-39C64D5D3A1E}" dt="2022-09-19T23:37:32.374" v="114" actId="2711"/>
          <ac:spMkLst>
            <pc:docMk/>
            <pc:sldMk cId="467901288" sldId="291"/>
            <ac:spMk id="2" creationId="{39C9FD9F-8487-48FB-8FE2-A6BB2C0D6C32}"/>
          </ac:spMkLst>
        </pc:spChg>
        <pc:spChg chg="mod">
          <ac:chgData name="Steve Hayes" userId="0b616b3c48d905a9" providerId="LiveId" clId="{E6495D0D-ACE8-CF47-ADA5-39C64D5D3A1E}" dt="2022-09-19T23:37:39.868" v="115" actId="2711"/>
          <ac:spMkLst>
            <pc:docMk/>
            <pc:sldMk cId="467901288" sldId="291"/>
            <ac:spMk id="5" creationId="{0AACBA09-8A16-8B44-9A1F-88E3F81A7F28}"/>
          </ac:spMkLst>
        </pc:spChg>
        <pc:graphicFrameChg chg="mod">
          <ac:chgData name="Steve Hayes" userId="0b616b3c48d905a9" providerId="LiveId" clId="{E6495D0D-ACE8-CF47-ADA5-39C64D5D3A1E}" dt="2022-09-20T01:06:33.337" v="634" actId="2711"/>
          <ac:graphicFrameMkLst>
            <pc:docMk/>
            <pc:sldMk cId="467901288" sldId="291"/>
            <ac:graphicFrameMk id="6" creationId="{CAFB31C0-55FF-764A-96B5-35F37EBDC3B6}"/>
          </ac:graphicFrameMkLst>
        </pc:graphicFrameChg>
      </pc:sldChg>
      <pc:sldChg chg="addSp modSp mod">
        <pc:chgData name="Steve Hayes" userId="0b616b3c48d905a9" providerId="LiveId" clId="{E6495D0D-ACE8-CF47-ADA5-39C64D5D3A1E}" dt="2022-09-20T01:19:22.688" v="705" actId="20577"/>
        <pc:sldMkLst>
          <pc:docMk/>
          <pc:sldMk cId="594592741" sldId="293"/>
        </pc:sldMkLst>
        <pc:spChg chg="mod">
          <ac:chgData name="Steve Hayes" userId="0b616b3c48d905a9" providerId="LiveId" clId="{E6495D0D-ACE8-CF47-ADA5-39C64D5D3A1E}" dt="2022-09-20T00:53:51.987" v="540" actId="404"/>
          <ac:spMkLst>
            <pc:docMk/>
            <pc:sldMk cId="594592741" sldId="293"/>
            <ac:spMk id="2" creationId="{39C9FD9F-8487-48FB-8FE2-A6BB2C0D6C32}"/>
          </ac:spMkLst>
        </pc:spChg>
        <pc:spChg chg="mod">
          <ac:chgData name="Steve Hayes" userId="0b616b3c48d905a9" providerId="LiveId" clId="{E6495D0D-ACE8-CF47-ADA5-39C64D5D3A1E}" dt="2022-09-20T01:19:22.688" v="705" actId="20577"/>
          <ac:spMkLst>
            <pc:docMk/>
            <pc:sldMk cId="594592741" sldId="293"/>
            <ac:spMk id="5" creationId="{0AACBA09-8A16-8B44-9A1F-88E3F81A7F28}"/>
          </ac:spMkLst>
        </pc:spChg>
        <pc:spChg chg="mod">
          <ac:chgData name="Steve Hayes" userId="0b616b3c48d905a9" providerId="LiveId" clId="{E6495D0D-ACE8-CF47-ADA5-39C64D5D3A1E}" dt="2022-09-20T01:14:02.725" v="689" actId="20577"/>
          <ac:spMkLst>
            <pc:docMk/>
            <pc:sldMk cId="594592741" sldId="293"/>
            <ac:spMk id="6" creationId="{86C2E87D-30C0-2046-8405-39C95B91724C}"/>
          </ac:spMkLst>
        </pc:spChg>
        <pc:cxnChg chg="add mod">
          <ac:chgData name="Steve Hayes" userId="0b616b3c48d905a9" providerId="LiveId" clId="{E6495D0D-ACE8-CF47-ADA5-39C64D5D3A1E}" dt="2022-09-20T00:59:00.969" v="565" actId="692"/>
          <ac:cxnSpMkLst>
            <pc:docMk/>
            <pc:sldMk cId="594592741" sldId="293"/>
            <ac:cxnSpMk id="8" creationId="{5AFB7B94-7622-903E-9A98-EC4861F1F800}"/>
          </ac:cxnSpMkLst>
        </pc:cxnChg>
      </pc:sldChg>
      <pc:sldChg chg="modSp mod modShow">
        <pc:chgData name="Steve Hayes" userId="0b616b3c48d905a9" providerId="LiveId" clId="{E6495D0D-ACE8-CF47-ADA5-39C64D5D3A1E}" dt="2022-09-20T19:08:27.475" v="749" actId="729"/>
        <pc:sldMkLst>
          <pc:docMk/>
          <pc:sldMk cId="1248994123" sldId="2144327644"/>
        </pc:sldMkLst>
        <pc:spChg chg="mod">
          <ac:chgData name="Steve Hayes" userId="0b616b3c48d905a9" providerId="LiveId" clId="{E6495D0D-ACE8-CF47-ADA5-39C64D5D3A1E}" dt="2022-09-20T00:06:42.176" v="501" actId="20577"/>
          <ac:spMkLst>
            <pc:docMk/>
            <pc:sldMk cId="1248994123" sldId="2144327644"/>
            <ac:spMk id="2" creationId="{39C9FD9F-8487-48FB-8FE2-A6BB2C0D6C32}"/>
          </ac:spMkLst>
        </pc:spChg>
        <pc:spChg chg="mod">
          <ac:chgData name="Steve Hayes" userId="0b616b3c48d905a9" providerId="LiveId" clId="{E6495D0D-ACE8-CF47-ADA5-39C64D5D3A1E}" dt="2022-09-20T00:06:30.864" v="497" actId="2711"/>
          <ac:spMkLst>
            <pc:docMk/>
            <pc:sldMk cId="1248994123" sldId="2144327644"/>
            <ac:spMk id="5" creationId="{0AACBA09-8A16-8B44-9A1F-88E3F81A7F28}"/>
          </ac:spMkLst>
        </pc:spChg>
      </pc:sldChg>
      <pc:sldChg chg="modSp mod">
        <pc:chgData name="Steve Hayes" userId="0b616b3c48d905a9" providerId="LiveId" clId="{E6495D0D-ACE8-CF47-ADA5-39C64D5D3A1E}" dt="2022-09-20T01:08:13.011" v="646" actId="2711"/>
        <pc:sldMkLst>
          <pc:docMk/>
          <pc:sldMk cId="523118594" sldId="2144327649"/>
        </pc:sldMkLst>
        <pc:spChg chg="mod">
          <ac:chgData name="Steve Hayes" userId="0b616b3c48d905a9" providerId="LiveId" clId="{E6495D0D-ACE8-CF47-ADA5-39C64D5D3A1E}" dt="2022-09-20T01:07:49.791" v="643" actId="2711"/>
          <ac:spMkLst>
            <pc:docMk/>
            <pc:sldMk cId="523118594" sldId="2144327649"/>
            <ac:spMk id="2" creationId="{39C9FD9F-8487-48FB-8FE2-A6BB2C0D6C32}"/>
          </ac:spMkLst>
        </pc:spChg>
        <pc:graphicFrameChg chg="mod">
          <ac:chgData name="Steve Hayes" userId="0b616b3c48d905a9" providerId="LiveId" clId="{E6495D0D-ACE8-CF47-ADA5-39C64D5D3A1E}" dt="2022-09-20T01:08:13.011" v="646" actId="2711"/>
          <ac:graphicFrameMkLst>
            <pc:docMk/>
            <pc:sldMk cId="523118594" sldId="2144327649"/>
            <ac:graphicFrameMk id="6" creationId="{7884B31B-A3ED-838A-B135-F07318DE9113}"/>
          </ac:graphicFrameMkLst>
        </pc:graphicFrameChg>
      </pc:sldChg>
      <pc:sldChg chg="modSp mod">
        <pc:chgData name="Steve Hayes" userId="0b616b3c48d905a9" providerId="LiveId" clId="{E6495D0D-ACE8-CF47-ADA5-39C64D5D3A1E}" dt="2022-09-20T00:03:10.507" v="431" actId="20577"/>
        <pc:sldMkLst>
          <pc:docMk/>
          <pc:sldMk cId="1799874407" sldId="2144327650"/>
        </pc:sldMkLst>
        <pc:spChg chg="mod">
          <ac:chgData name="Steve Hayes" userId="0b616b3c48d905a9" providerId="LiveId" clId="{E6495D0D-ACE8-CF47-ADA5-39C64D5D3A1E}" dt="2022-09-19T23:43:52.977" v="153" actId="2711"/>
          <ac:spMkLst>
            <pc:docMk/>
            <pc:sldMk cId="1799874407" sldId="2144327650"/>
            <ac:spMk id="2" creationId="{39C9FD9F-8487-48FB-8FE2-A6BB2C0D6C32}"/>
          </ac:spMkLst>
        </pc:spChg>
        <pc:graphicFrameChg chg="mod modGraphic">
          <ac:chgData name="Steve Hayes" userId="0b616b3c48d905a9" providerId="LiveId" clId="{E6495D0D-ACE8-CF47-ADA5-39C64D5D3A1E}" dt="2022-09-20T00:03:10.507" v="431" actId="20577"/>
          <ac:graphicFrameMkLst>
            <pc:docMk/>
            <pc:sldMk cId="1799874407" sldId="2144327650"/>
            <ac:graphicFrameMk id="10" creationId="{694D962D-7BEB-4FBF-AB93-7D05D2C1088A}"/>
          </ac:graphicFrameMkLst>
        </pc:graphicFrameChg>
      </pc:sldChg>
      <pc:sldChg chg="modSp mod">
        <pc:chgData name="Steve Hayes" userId="0b616b3c48d905a9" providerId="LiveId" clId="{E6495D0D-ACE8-CF47-ADA5-39C64D5D3A1E}" dt="2022-09-20T01:21:07.461" v="718" actId="207"/>
        <pc:sldMkLst>
          <pc:docMk/>
          <pc:sldMk cId="87974750" sldId="2144327651"/>
        </pc:sldMkLst>
        <pc:spChg chg="mod">
          <ac:chgData name="Steve Hayes" userId="0b616b3c48d905a9" providerId="LiveId" clId="{E6495D0D-ACE8-CF47-ADA5-39C64D5D3A1E}" dt="2022-09-20T01:20:36.286" v="706" actId="2711"/>
          <ac:spMkLst>
            <pc:docMk/>
            <pc:sldMk cId="87974750" sldId="2144327651"/>
            <ac:spMk id="2" creationId="{39C9FD9F-8487-48FB-8FE2-A6BB2C0D6C32}"/>
          </ac:spMkLst>
        </pc:spChg>
        <pc:spChg chg="mod">
          <ac:chgData name="Steve Hayes" userId="0b616b3c48d905a9" providerId="LiveId" clId="{E6495D0D-ACE8-CF47-ADA5-39C64D5D3A1E}" dt="2022-09-20T01:21:07.461" v="718" actId="207"/>
          <ac:spMkLst>
            <pc:docMk/>
            <pc:sldMk cId="87974750" sldId="2144327651"/>
            <ac:spMk id="3" creationId="{BAAEB0F1-E6B7-E747-A5D8-B03CF5B6A615}"/>
          </ac:spMkLst>
        </pc:spChg>
      </pc:sldChg>
      <pc:sldChg chg="modSp mod">
        <pc:chgData name="Steve Hayes" userId="0b616b3c48d905a9" providerId="LiveId" clId="{E6495D0D-ACE8-CF47-ADA5-39C64D5D3A1E}" dt="2022-09-20T01:11:08.009" v="667" actId="207"/>
        <pc:sldMkLst>
          <pc:docMk/>
          <pc:sldMk cId="1827946687" sldId="2144327652"/>
        </pc:sldMkLst>
        <pc:spChg chg="mod">
          <ac:chgData name="Steve Hayes" userId="0b616b3c48d905a9" providerId="LiveId" clId="{E6495D0D-ACE8-CF47-ADA5-39C64D5D3A1E}" dt="2022-09-20T01:07:39.247" v="642" actId="2711"/>
          <ac:spMkLst>
            <pc:docMk/>
            <pc:sldMk cId="1827946687" sldId="2144327652"/>
            <ac:spMk id="2" creationId="{39C9FD9F-8487-48FB-8FE2-A6BB2C0D6C32}"/>
          </ac:spMkLst>
        </pc:spChg>
        <pc:graphicFrameChg chg="mod">
          <ac:chgData name="Steve Hayes" userId="0b616b3c48d905a9" providerId="LiveId" clId="{E6495D0D-ACE8-CF47-ADA5-39C64D5D3A1E}" dt="2022-09-20T01:11:08.009" v="667" actId="207"/>
          <ac:graphicFrameMkLst>
            <pc:docMk/>
            <pc:sldMk cId="1827946687" sldId="2144327652"/>
            <ac:graphicFrameMk id="3" creationId="{0DBE5A42-5F21-6248-B400-9062205DC5D0}"/>
          </ac:graphicFrameMkLst>
        </pc:graphicFrameChg>
      </pc:sldChg>
      <pc:sldChg chg="addSp delSp modSp new mod">
        <pc:chgData name="Steve Hayes" userId="0b616b3c48d905a9" providerId="LiveId" clId="{E6495D0D-ACE8-CF47-ADA5-39C64D5D3A1E}" dt="2022-09-19T23:40:53.670" v="144" actId="2711"/>
        <pc:sldMkLst>
          <pc:docMk/>
          <pc:sldMk cId="2606791934" sldId="2144327653"/>
        </pc:sldMkLst>
        <pc:spChg chg="mod">
          <ac:chgData name="Steve Hayes" userId="0b616b3c48d905a9" providerId="LiveId" clId="{E6495D0D-ACE8-CF47-ADA5-39C64D5D3A1E}" dt="2022-09-19T23:37:23.021" v="113" actId="2711"/>
          <ac:spMkLst>
            <pc:docMk/>
            <pc:sldMk cId="2606791934" sldId="2144327653"/>
            <ac:spMk id="2" creationId="{90D8625B-5A69-8034-6D21-358B070D95E4}"/>
          </ac:spMkLst>
        </pc:spChg>
        <pc:spChg chg="del">
          <ac:chgData name="Steve Hayes" userId="0b616b3c48d905a9" providerId="LiveId" clId="{E6495D0D-ACE8-CF47-ADA5-39C64D5D3A1E}" dt="2022-09-19T23:30:28.666" v="66"/>
          <ac:spMkLst>
            <pc:docMk/>
            <pc:sldMk cId="2606791934" sldId="2144327653"/>
            <ac:spMk id="3" creationId="{2980E4E1-3819-40C9-2FE5-D16B949B0A88}"/>
          </ac:spMkLst>
        </pc:spChg>
        <pc:graphicFrameChg chg="add mod modGraphic">
          <ac:chgData name="Steve Hayes" userId="0b616b3c48d905a9" providerId="LiveId" clId="{E6495D0D-ACE8-CF47-ADA5-39C64D5D3A1E}" dt="2022-09-19T23:40:53.670" v="144" actId="2711"/>
          <ac:graphicFrameMkLst>
            <pc:docMk/>
            <pc:sldMk cId="2606791934" sldId="2144327653"/>
            <ac:graphicFrameMk id="5" creationId="{1E5B2253-9DAA-A602-C86A-D7D3A54D4ACE}"/>
          </ac:graphicFrameMkLst>
        </pc:graphicFrameChg>
      </pc:sldChg>
      <pc:sldChg chg="addSp modSp add mod">
        <pc:chgData name="Steve Hayes" userId="0b616b3c48d905a9" providerId="LiveId" clId="{E6495D0D-ACE8-CF47-ADA5-39C64D5D3A1E}" dt="2022-09-20T01:26:53.571" v="748" actId="20577"/>
        <pc:sldMkLst>
          <pc:docMk/>
          <pc:sldMk cId="4270913621" sldId="2144327654"/>
        </pc:sldMkLst>
        <pc:spChg chg="add mod">
          <ac:chgData name="Steve Hayes" userId="0b616b3c48d905a9" providerId="LiveId" clId="{E6495D0D-ACE8-CF47-ADA5-39C64D5D3A1E}" dt="2022-09-20T00:05:53.848" v="496" actId="1076"/>
          <ac:spMkLst>
            <pc:docMk/>
            <pc:sldMk cId="4270913621" sldId="2144327654"/>
            <ac:spMk id="3" creationId="{1198B488-8E4A-F003-7433-A0E679C49952}"/>
          </ac:spMkLst>
        </pc:spChg>
        <pc:graphicFrameChg chg="mod modGraphic">
          <ac:chgData name="Steve Hayes" userId="0b616b3c48d905a9" providerId="LiveId" clId="{E6495D0D-ACE8-CF47-ADA5-39C64D5D3A1E}" dt="2022-09-20T01:26:53.571" v="748" actId="20577"/>
          <ac:graphicFrameMkLst>
            <pc:docMk/>
            <pc:sldMk cId="4270913621" sldId="2144327654"/>
            <ac:graphicFrameMk id="10" creationId="{694D962D-7BEB-4FBF-AB93-7D05D2C1088A}"/>
          </ac:graphicFrameMkLst>
        </pc:graphicFrameChg>
      </pc:sldChg>
    </pc:docChg>
  </pc:docChgLst>
  <pc:docChgLst>
    <pc:chgData name="Steve Hayes" userId="0b616b3c48d905a9" providerId="LiveId" clId="{A4EF2B78-7949-BA49-B57E-C6D09DC87FC0}"/>
    <pc:docChg chg="custSel addSld delSld modSld sldOrd">
      <pc:chgData name="Steve Hayes" userId="0b616b3c48d905a9" providerId="LiveId" clId="{A4EF2B78-7949-BA49-B57E-C6D09DC87FC0}" dt="2022-08-23T14:34:05.893" v="564" actId="2696"/>
      <pc:docMkLst>
        <pc:docMk/>
      </pc:docMkLst>
      <pc:sldChg chg="modSp mod">
        <pc:chgData name="Steve Hayes" userId="0b616b3c48d905a9" providerId="LiveId" clId="{A4EF2B78-7949-BA49-B57E-C6D09DC87FC0}" dt="2022-08-16T19:24:22.174" v="8" actId="20577"/>
        <pc:sldMkLst>
          <pc:docMk/>
          <pc:sldMk cId="1661859454" sldId="279"/>
        </pc:sldMkLst>
        <pc:spChg chg="mod">
          <ac:chgData name="Steve Hayes" userId="0b616b3c48d905a9" providerId="LiveId" clId="{A4EF2B78-7949-BA49-B57E-C6D09DC87FC0}" dt="2022-08-16T19:24:22.174" v="8" actId="20577"/>
          <ac:spMkLst>
            <pc:docMk/>
            <pc:sldMk cId="1661859454" sldId="279"/>
            <ac:spMk id="3" creationId="{BAAEB0F1-E6B7-E747-A5D8-B03CF5B6A615}"/>
          </ac:spMkLst>
        </pc:spChg>
      </pc:sldChg>
      <pc:sldChg chg="modSp mod">
        <pc:chgData name="Steve Hayes" userId="0b616b3c48d905a9" providerId="LiveId" clId="{A4EF2B78-7949-BA49-B57E-C6D09DC87FC0}" dt="2022-08-16T20:18:32.746" v="46" actId="20577"/>
        <pc:sldMkLst>
          <pc:docMk/>
          <pc:sldMk cId="467901288" sldId="291"/>
        </pc:sldMkLst>
        <pc:spChg chg="mod">
          <ac:chgData name="Steve Hayes" userId="0b616b3c48d905a9" providerId="LiveId" clId="{A4EF2B78-7949-BA49-B57E-C6D09DC87FC0}" dt="2022-08-16T20:18:32.746" v="46" actId="20577"/>
          <ac:spMkLst>
            <pc:docMk/>
            <pc:sldMk cId="467901288" sldId="291"/>
            <ac:spMk id="5" creationId="{0AACBA09-8A16-8B44-9A1F-88E3F81A7F28}"/>
          </ac:spMkLst>
        </pc:spChg>
      </pc:sldChg>
      <pc:sldChg chg="modSp mod">
        <pc:chgData name="Steve Hayes" userId="0b616b3c48d905a9" providerId="LiveId" clId="{A4EF2B78-7949-BA49-B57E-C6D09DC87FC0}" dt="2022-08-17T01:14:30.022" v="233" actId="20577"/>
        <pc:sldMkLst>
          <pc:docMk/>
          <pc:sldMk cId="594592741" sldId="293"/>
        </pc:sldMkLst>
        <pc:spChg chg="mod">
          <ac:chgData name="Steve Hayes" userId="0b616b3c48d905a9" providerId="LiveId" clId="{A4EF2B78-7949-BA49-B57E-C6D09DC87FC0}" dt="2022-08-16T20:23:13.484" v="124" actId="20577"/>
          <ac:spMkLst>
            <pc:docMk/>
            <pc:sldMk cId="594592741" sldId="293"/>
            <ac:spMk id="5" creationId="{0AACBA09-8A16-8B44-9A1F-88E3F81A7F28}"/>
          </ac:spMkLst>
        </pc:spChg>
        <pc:spChg chg="mod">
          <ac:chgData name="Steve Hayes" userId="0b616b3c48d905a9" providerId="LiveId" clId="{A4EF2B78-7949-BA49-B57E-C6D09DC87FC0}" dt="2022-08-17T01:14:30.022" v="233" actId="20577"/>
          <ac:spMkLst>
            <pc:docMk/>
            <pc:sldMk cId="594592741" sldId="293"/>
            <ac:spMk id="6" creationId="{86C2E87D-30C0-2046-8405-39C95B91724C}"/>
          </ac:spMkLst>
        </pc:spChg>
      </pc:sldChg>
      <pc:sldChg chg="modSp mod">
        <pc:chgData name="Steve Hayes" userId="0b616b3c48d905a9" providerId="LiveId" clId="{A4EF2B78-7949-BA49-B57E-C6D09DC87FC0}" dt="2022-08-17T02:03:06.371" v="381" actId="113"/>
        <pc:sldMkLst>
          <pc:docMk/>
          <pc:sldMk cId="1248994123" sldId="2144327644"/>
        </pc:sldMkLst>
        <pc:spChg chg="mod">
          <ac:chgData name="Steve Hayes" userId="0b616b3c48d905a9" providerId="LiveId" clId="{A4EF2B78-7949-BA49-B57E-C6D09DC87FC0}" dt="2022-08-17T01:17:02.285" v="244" actId="20577"/>
          <ac:spMkLst>
            <pc:docMk/>
            <pc:sldMk cId="1248994123" sldId="2144327644"/>
            <ac:spMk id="2" creationId="{39C9FD9F-8487-48FB-8FE2-A6BB2C0D6C32}"/>
          </ac:spMkLst>
        </pc:spChg>
        <pc:spChg chg="mod">
          <ac:chgData name="Steve Hayes" userId="0b616b3c48d905a9" providerId="LiveId" clId="{A4EF2B78-7949-BA49-B57E-C6D09DC87FC0}" dt="2022-08-17T02:03:06.371" v="381" actId="113"/>
          <ac:spMkLst>
            <pc:docMk/>
            <pc:sldMk cId="1248994123" sldId="2144327644"/>
            <ac:spMk id="5" creationId="{0AACBA09-8A16-8B44-9A1F-88E3F81A7F28}"/>
          </ac:spMkLst>
        </pc:spChg>
      </pc:sldChg>
      <pc:sldChg chg="addSp delSp modSp mod">
        <pc:chgData name="Steve Hayes" userId="0b616b3c48d905a9" providerId="LiveId" clId="{A4EF2B78-7949-BA49-B57E-C6D09DC87FC0}" dt="2022-08-17T02:46:48.821" v="537"/>
        <pc:sldMkLst>
          <pc:docMk/>
          <pc:sldMk cId="2720070723" sldId="2144327646"/>
        </pc:sldMkLst>
        <pc:spChg chg="mod">
          <ac:chgData name="Steve Hayes" userId="0b616b3c48d905a9" providerId="LiveId" clId="{A4EF2B78-7949-BA49-B57E-C6D09DC87FC0}" dt="2022-08-16T20:51:41.067" v="203" actId="20577"/>
          <ac:spMkLst>
            <pc:docMk/>
            <pc:sldMk cId="2720070723" sldId="2144327646"/>
            <ac:spMk id="2" creationId="{39C9FD9F-8487-48FB-8FE2-A6BB2C0D6C32}"/>
          </ac:spMkLst>
        </pc:spChg>
        <pc:spChg chg="mod">
          <ac:chgData name="Steve Hayes" userId="0b616b3c48d905a9" providerId="LiveId" clId="{A4EF2B78-7949-BA49-B57E-C6D09DC87FC0}" dt="2022-08-16T20:51:22.763" v="179" actId="14100"/>
          <ac:spMkLst>
            <pc:docMk/>
            <pc:sldMk cId="2720070723" sldId="2144327646"/>
            <ac:spMk id="8" creationId="{4C442AEF-A945-ED4B-B4CC-90562C745ED8}"/>
          </ac:spMkLst>
        </pc:spChg>
        <pc:graphicFrameChg chg="add mod">
          <ac:chgData name="Steve Hayes" userId="0b616b3c48d905a9" providerId="LiveId" clId="{A4EF2B78-7949-BA49-B57E-C6D09DC87FC0}" dt="2022-08-16T20:50:58.098" v="151"/>
          <ac:graphicFrameMkLst>
            <pc:docMk/>
            <pc:sldMk cId="2720070723" sldId="2144327646"/>
            <ac:graphicFrameMk id="3" creationId="{04E0C847-7B8A-335C-CAC5-A66F72906E45}"/>
          </ac:graphicFrameMkLst>
        </pc:graphicFrameChg>
        <pc:graphicFrameChg chg="add mod">
          <ac:chgData name="Steve Hayes" userId="0b616b3c48d905a9" providerId="LiveId" clId="{A4EF2B78-7949-BA49-B57E-C6D09DC87FC0}" dt="2022-08-17T02:46:48.821" v="537"/>
          <ac:graphicFrameMkLst>
            <pc:docMk/>
            <pc:sldMk cId="2720070723" sldId="2144327646"/>
            <ac:graphicFrameMk id="5" creationId="{04E0C847-7B8A-335C-CAC5-A66F72906E45}"/>
          </ac:graphicFrameMkLst>
        </pc:graphicFrameChg>
        <pc:graphicFrameChg chg="del">
          <ac:chgData name="Steve Hayes" userId="0b616b3c48d905a9" providerId="LiveId" clId="{A4EF2B78-7949-BA49-B57E-C6D09DC87FC0}" dt="2022-08-16T20:38:44.675" v="143" actId="478"/>
          <ac:graphicFrameMkLst>
            <pc:docMk/>
            <pc:sldMk cId="2720070723" sldId="2144327646"/>
            <ac:graphicFrameMk id="12" creationId="{0DBE5A42-5F21-6248-B400-9062205DC5D0}"/>
          </ac:graphicFrameMkLst>
        </pc:graphicFrameChg>
      </pc:sldChg>
      <pc:sldChg chg="modSp mod ord">
        <pc:chgData name="Steve Hayes" userId="0b616b3c48d905a9" providerId="LiveId" clId="{A4EF2B78-7949-BA49-B57E-C6D09DC87FC0}" dt="2022-08-17T01:22:34.401" v="261" actId="692"/>
        <pc:sldMkLst>
          <pc:docMk/>
          <pc:sldMk cId="523118594" sldId="2144327649"/>
        </pc:sldMkLst>
        <pc:graphicFrameChg chg="mod">
          <ac:chgData name="Steve Hayes" userId="0b616b3c48d905a9" providerId="LiveId" clId="{A4EF2B78-7949-BA49-B57E-C6D09DC87FC0}" dt="2022-08-17T01:22:34.401" v="261" actId="692"/>
          <ac:graphicFrameMkLst>
            <pc:docMk/>
            <pc:sldMk cId="523118594" sldId="2144327649"/>
            <ac:graphicFrameMk id="6" creationId="{7884B31B-A3ED-838A-B135-F07318DE9113}"/>
          </ac:graphicFrameMkLst>
        </pc:graphicFrameChg>
      </pc:sldChg>
      <pc:sldChg chg="modSp mod ord">
        <pc:chgData name="Steve Hayes" userId="0b616b3c48d905a9" providerId="LiveId" clId="{A4EF2B78-7949-BA49-B57E-C6D09DC87FC0}" dt="2022-08-17T02:08:11.553" v="455" actId="20577"/>
        <pc:sldMkLst>
          <pc:docMk/>
          <pc:sldMk cId="1799874407" sldId="2144327650"/>
        </pc:sldMkLst>
        <pc:graphicFrameChg chg="modGraphic">
          <ac:chgData name="Steve Hayes" userId="0b616b3c48d905a9" providerId="LiveId" clId="{A4EF2B78-7949-BA49-B57E-C6D09DC87FC0}" dt="2022-08-17T02:08:11.553" v="455" actId="20577"/>
          <ac:graphicFrameMkLst>
            <pc:docMk/>
            <pc:sldMk cId="1799874407" sldId="2144327650"/>
            <ac:graphicFrameMk id="10" creationId="{694D962D-7BEB-4FBF-AB93-7D05D2C1088A}"/>
          </ac:graphicFrameMkLst>
        </pc:graphicFrameChg>
      </pc:sldChg>
      <pc:sldChg chg="modSp mod">
        <pc:chgData name="Steve Hayes" userId="0b616b3c48d905a9" providerId="LiveId" clId="{A4EF2B78-7949-BA49-B57E-C6D09DC87FC0}" dt="2022-08-17T02:48:14.862" v="563" actId="113"/>
        <pc:sldMkLst>
          <pc:docMk/>
          <pc:sldMk cId="87974750" sldId="2144327651"/>
        </pc:sldMkLst>
        <pc:spChg chg="mod">
          <ac:chgData name="Steve Hayes" userId="0b616b3c48d905a9" providerId="LiveId" clId="{A4EF2B78-7949-BA49-B57E-C6D09DC87FC0}" dt="2022-08-17T02:48:14.862" v="563" actId="113"/>
          <ac:spMkLst>
            <pc:docMk/>
            <pc:sldMk cId="87974750" sldId="2144327651"/>
            <ac:spMk id="3" creationId="{BAAEB0F1-E6B7-E747-A5D8-B03CF5B6A615}"/>
          </ac:spMkLst>
        </pc:spChg>
      </pc:sldChg>
      <pc:sldChg chg="addSp modSp add mod ord">
        <pc:chgData name="Steve Hayes" userId="0b616b3c48d905a9" providerId="LiveId" clId="{A4EF2B78-7949-BA49-B57E-C6D09DC87FC0}" dt="2022-08-17T01:32:54.248" v="311" actId="692"/>
        <pc:sldMkLst>
          <pc:docMk/>
          <pc:sldMk cId="1827946687" sldId="2144327652"/>
        </pc:sldMkLst>
        <pc:graphicFrameChg chg="add mod">
          <ac:chgData name="Steve Hayes" userId="0b616b3c48d905a9" providerId="LiveId" clId="{A4EF2B78-7949-BA49-B57E-C6D09DC87FC0}" dt="2022-08-17T01:32:54.248" v="311" actId="692"/>
          <ac:graphicFrameMkLst>
            <pc:docMk/>
            <pc:sldMk cId="1827946687" sldId="2144327652"/>
            <ac:graphicFrameMk id="3" creationId="{0DBE5A42-5F21-6248-B400-9062205DC5D0}"/>
          </ac:graphicFrameMkLst>
        </pc:graphicFrameChg>
      </pc:sldChg>
      <pc:sldChg chg="addSp delSp modSp add del mod ord chgLayout">
        <pc:chgData name="Steve Hayes" userId="0b616b3c48d905a9" providerId="LiveId" clId="{A4EF2B78-7949-BA49-B57E-C6D09DC87FC0}" dt="2022-08-23T14:34:05.893" v="564" actId="2696"/>
        <pc:sldMkLst>
          <pc:docMk/>
          <pc:sldMk cId="1671557764" sldId="2144327653"/>
        </pc:sldMkLst>
        <pc:spChg chg="mod ord">
          <ac:chgData name="Steve Hayes" userId="0b616b3c48d905a9" providerId="LiveId" clId="{A4EF2B78-7949-BA49-B57E-C6D09DC87FC0}" dt="2022-08-17T02:36:35.347" v="493" actId="20577"/>
          <ac:spMkLst>
            <pc:docMk/>
            <pc:sldMk cId="1671557764" sldId="2144327653"/>
            <ac:spMk id="2" creationId="{39C9FD9F-8487-48FB-8FE2-A6BB2C0D6C32}"/>
          </ac:spMkLst>
        </pc:spChg>
        <pc:spChg chg="mod ord">
          <ac:chgData name="Steve Hayes" userId="0b616b3c48d905a9" providerId="LiveId" clId="{A4EF2B78-7949-BA49-B57E-C6D09DC87FC0}" dt="2022-08-17T02:33:08.455" v="465" actId="700"/>
          <ac:spMkLst>
            <pc:docMk/>
            <pc:sldMk cId="1671557764" sldId="2144327653"/>
            <ac:spMk id="4" creationId="{40FFC2BC-98CA-4DB5-9740-7F2E8F0ECE3B}"/>
          </ac:spMkLst>
        </pc:spChg>
        <pc:spChg chg="add del mod ord">
          <ac:chgData name="Steve Hayes" userId="0b616b3c48d905a9" providerId="LiveId" clId="{A4EF2B78-7949-BA49-B57E-C6D09DC87FC0}" dt="2022-08-17T02:33:34.139" v="468" actId="1957"/>
          <ac:spMkLst>
            <pc:docMk/>
            <pc:sldMk cId="1671557764" sldId="2144327653"/>
            <ac:spMk id="5" creationId="{60DF7011-6E23-C70B-6853-AF4195CD7283}"/>
          </ac:spMkLst>
        </pc:spChg>
        <pc:graphicFrameChg chg="add mod">
          <ac:chgData name="Steve Hayes" userId="0b616b3c48d905a9" providerId="LiveId" clId="{A4EF2B78-7949-BA49-B57E-C6D09DC87FC0}" dt="2022-08-17T02:46:04.919" v="534" actId="403"/>
          <ac:graphicFrameMkLst>
            <pc:docMk/>
            <pc:sldMk cId="1671557764" sldId="2144327653"/>
            <ac:graphicFrameMk id="6" creationId="{FBB79773-FA82-3088-DFE6-D6752B3682F9}"/>
          </ac:graphicFrameMkLst>
        </pc:graphicFrameChg>
        <pc:picChg chg="add del mod">
          <ac:chgData name="Steve Hayes" userId="0b616b3c48d905a9" providerId="LiveId" clId="{A4EF2B78-7949-BA49-B57E-C6D09DC87FC0}" dt="2022-08-17T02:32:42.175" v="464" actId="478"/>
          <ac:picMkLst>
            <pc:docMk/>
            <pc:sldMk cId="1671557764" sldId="2144327653"/>
            <ac:picMk id="3" creationId="{0ED30B04-09D0-84A2-8236-E399A9318C6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inellasgov-my.sharepoint.com/personal/bcc103904_bcc_pinellas_gov/Documents/Occupancy%20Graph%20(March%20-%20Most%20Recent)%20cop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inellasgov-my.sharepoint.com/personal/bcc103904_bcc_pinellas_gov/Documents/Occupancy%20Graph%20(March%20-%20Most%20Recent)%20cop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pinellasgov-my.sharepoint.com/personal/bcc103904_bcc_pinellas_gov/Documents/Occupancy%20Graph%20(March%20-%20Most%20Recent)%20cop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b616b3c48d905a9/Documents/Book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[Occupancy Graph (March - Most Recent) copy.xlsx]TDT Graph!PivotTable1</c:name>
    <c:fmtId val="44"/>
  </c:pivotSource>
  <c:chart>
    <c:autoTitleDeleted val="0"/>
    <c:pivotFmts>
      <c:pivotFmt>
        <c:idx val="0"/>
        <c:spPr>
          <a:solidFill>
            <a:schemeClr val="accent1"/>
          </a:solidFill>
          <a:ln w="41275">
            <a:solidFill>
              <a:srgbClr val="FF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41275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60325" cmpd="sng">
            <a:solidFill>
              <a:schemeClr val="accent4">
                <a:lumMod val="75000"/>
              </a:schemeClr>
            </a:solidFill>
            <a:prstDash val="sysDash"/>
          </a:ln>
          <a:effectLst/>
        </c:spPr>
        <c:marker>
          <c:symbol val="diamond"/>
          <c:size val="9"/>
          <c:spPr>
            <a:solidFill>
              <a:schemeClr val="tx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73025">
            <a:solidFill>
              <a:schemeClr val="tx1"/>
            </a:solidFill>
          </a:ln>
          <a:effectLst/>
        </c:spPr>
        <c:marker>
          <c:symbol val="square"/>
          <c:size val="8"/>
          <c:spPr>
            <a:solidFill>
              <a:srgbClr val="FFFF00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444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63500" cap="rnd">
            <a:solidFill>
              <a:schemeClr val="tx2"/>
            </a:solidFill>
            <a:prstDash val="sysDash"/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53975" cap="rnd">
            <a:solidFill>
              <a:schemeClr val="tx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 w="63500" cap="rnd">
            <a:solidFill>
              <a:schemeClr val="tx2"/>
            </a:solidFill>
            <a:prstDash val="sysDash"/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 w="53975" cap="rnd">
            <a:solidFill>
              <a:schemeClr val="tx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 w="63500" cap="rnd">
            <a:solidFill>
              <a:schemeClr val="tx2"/>
            </a:solidFill>
            <a:prstDash val="sysDash"/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 w="53975" cap="rnd">
            <a:solidFill>
              <a:schemeClr val="tx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'TDT Graph'!$B$2:$B$3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'TDT Graph'!$A$4:$A$15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'TDT Graph'!$B$4:$B$15</c:f>
              <c:numCache>
                <c:formatCode>_("$"* #,##0_);_("$"* \(#,##0\);_("$"* "-"??_);_(@_)</c:formatCode>
                <c:ptCount val="12"/>
                <c:pt idx="0">
                  <c:v>3530341</c:v>
                </c:pt>
                <c:pt idx="1">
                  <c:v>3071319</c:v>
                </c:pt>
                <c:pt idx="2">
                  <c:v>3478626</c:v>
                </c:pt>
                <c:pt idx="3">
                  <c:v>4222342</c:v>
                </c:pt>
                <c:pt idx="4">
                  <c:v>5895855</c:v>
                </c:pt>
                <c:pt idx="5">
                  <c:v>9712284</c:v>
                </c:pt>
                <c:pt idx="6">
                  <c:v>8775138</c:v>
                </c:pt>
                <c:pt idx="7">
                  <c:v>7737004</c:v>
                </c:pt>
                <c:pt idx="8">
                  <c:v>8303926</c:v>
                </c:pt>
                <c:pt idx="9">
                  <c:v>8667097</c:v>
                </c:pt>
                <c:pt idx="10">
                  <c:v>5280774</c:v>
                </c:pt>
                <c:pt idx="11">
                  <c:v>4488062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54-B94C-A999-2539EB738DBC}"/>
            </c:ext>
          </c:extLst>
        </c:ser>
        <c:ser>
          <c:idx val="1"/>
          <c:order val="1"/>
          <c:tx>
            <c:strRef>
              <c:f>'TDT Graph'!$C$2:$C$3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'TDT Graph'!$A$4:$A$15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'TDT Graph'!$C$4:$C$15</c:f>
              <c:numCache>
                <c:formatCode>_("$"* #,##0_);_("$"* \(#,##0\);_("$"* "-"??_);_(@_)</c:formatCode>
                <c:ptCount val="12"/>
                <c:pt idx="0">
                  <c:v>5879804</c:v>
                </c:pt>
                <c:pt idx="1">
                  <c:v>5479064</c:v>
                </c:pt>
                <c:pt idx="2">
                  <c:v>6379254</c:v>
                </c:pt>
                <c:pt idx="3">
                  <c:v>7405377.7000000002</c:v>
                </c:pt>
                <c:pt idx="4">
                  <c:v>9480498.2699999996</c:v>
                </c:pt>
                <c:pt idx="5">
                  <c:v>12980622.83</c:v>
                </c:pt>
                <c:pt idx="6">
                  <c:v>10869589.91</c:v>
                </c:pt>
                <c:pt idx="7">
                  <c:v>8211112.7800000003</c:v>
                </c:pt>
                <c:pt idx="8">
                  <c:v>8402258</c:v>
                </c:pt>
                <c:pt idx="9">
                  <c:v>8915268.9199999999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54-B94C-A999-2539EB738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431645440"/>
        <c:axId val="431647088"/>
      </c:barChart>
      <c:catAx>
        <c:axId val="43164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431647088"/>
        <c:crosses val="autoZero"/>
        <c:auto val="1"/>
        <c:lblAlgn val="ctr"/>
        <c:lblOffset val="100"/>
        <c:noMultiLvlLbl val="0"/>
      </c:catAx>
      <c:valAx>
        <c:axId val="431647088"/>
        <c:scaling>
          <c:orientation val="minMax"/>
          <c:min val="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431645440"/>
        <c:crosses val="autoZero"/>
        <c:crossBetween val="between"/>
        <c:majorUnit val="1500000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326378404517917"/>
          <c:y val="0.91366271654134934"/>
          <c:w val="0.7891531228907287"/>
          <c:h val="7.51748115736583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[Occupancy Graph (March - Most Recent) copy.xlsx]occupancy 21v22!PivotTable1</c:name>
    <c:fmtId val="18"/>
  </c:pivotSource>
  <c:chart>
    <c:autoTitleDeleted val="1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69850" cap="rnd">
            <a:solidFill>
              <a:schemeClr val="tx1"/>
            </a:solidFill>
            <a:round/>
          </a:ln>
          <a:effectLst/>
        </c:spPr>
        <c:marker>
          <c:symbol val="circle"/>
          <c:size val="11"/>
          <c:spPr>
            <a:solidFill>
              <a:srgbClr val="FFFF00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69850" cap="rnd">
            <a:solidFill>
              <a:schemeClr val="tx1"/>
            </a:solidFill>
            <a:round/>
          </a:ln>
          <a:effectLst/>
        </c:spPr>
        <c:marker>
          <c:symbol val="circle"/>
          <c:size val="11"/>
          <c:spPr>
            <a:solidFill>
              <a:srgbClr val="FFFF00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69850" cap="rnd">
            <a:solidFill>
              <a:schemeClr val="tx1"/>
            </a:solidFill>
            <a:round/>
          </a:ln>
          <a:effectLst/>
        </c:spPr>
        <c:marker>
          <c:symbol val="circle"/>
          <c:size val="11"/>
          <c:spPr>
            <a:solidFill>
              <a:srgbClr val="FFFF00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'occupancy 21v22'!$B$2:$B$3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 w="28575" cap="rnd">
              <a:solidFill>
                <a:schemeClr val="accent1"/>
              </a:solidFill>
              <a:round/>
            </a:ln>
            <a:effectLst/>
          </c:spPr>
          <c:invertIfNegative val="0"/>
          <c:cat>
            <c:strRef>
              <c:f>'occupancy 21v22'!$A$4:$A$15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'occupancy 21v22'!$B$4:$B$15</c:f>
              <c:numCache>
                <c:formatCode>0.0</c:formatCode>
                <c:ptCount val="12"/>
                <c:pt idx="0">
                  <c:v>68.579026745073094</c:v>
                </c:pt>
                <c:pt idx="1">
                  <c:v>86.597395959243471</c:v>
                </c:pt>
                <c:pt idx="2">
                  <c:v>88.280645161290337</c:v>
                </c:pt>
                <c:pt idx="3">
                  <c:v>78.786666666666662</c:v>
                </c:pt>
                <c:pt idx="4">
                  <c:v>74.799324051902985</c:v>
                </c:pt>
                <c:pt idx="5">
                  <c:v>75.711266657921342</c:v>
                </c:pt>
                <c:pt idx="6">
                  <c:v>77.260801726572367</c:v>
                </c:pt>
                <c:pt idx="7">
                  <c:v>63.645743440555165</c:v>
                </c:pt>
                <c:pt idx="8">
                  <c:v>58.857682607325422</c:v>
                </c:pt>
                <c:pt idx="9">
                  <c:v>67.421696507116721</c:v>
                </c:pt>
                <c:pt idx="10">
                  <c:v>64.071565413314502</c:v>
                </c:pt>
                <c:pt idx="11">
                  <c:v>65.388809015231487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30-9245-A9E7-C21881F115BB}"/>
            </c:ext>
          </c:extLst>
        </c:ser>
        <c:ser>
          <c:idx val="1"/>
          <c:order val="1"/>
          <c:tx>
            <c:strRef>
              <c:f>'occupancy 21v22'!$C$2:$C$3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 w="28575" cap="rnd">
              <a:solidFill>
                <a:schemeClr val="accent2"/>
              </a:solidFill>
              <a:round/>
            </a:ln>
            <a:effectLst/>
          </c:spPr>
          <c:invertIfNegative val="0"/>
          <c:cat>
            <c:strRef>
              <c:f>'occupancy 21v22'!$A$4:$A$15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'occupancy 21v22'!$C$4:$C$15</c:f>
              <c:numCache>
                <c:formatCode>0.0</c:formatCode>
                <c:ptCount val="12"/>
                <c:pt idx="0">
                  <c:v>51.264761671494796</c:v>
                </c:pt>
                <c:pt idx="1">
                  <c:v>66.713788493041889</c:v>
                </c:pt>
                <c:pt idx="2">
                  <c:v>84.60072132820666</c:v>
                </c:pt>
                <c:pt idx="3">
                  <c:v>82.489348751665432</c:v>
                </c:pt>
                <c:pt idx="4">
                  <c:v>76.938612976360602</c:v>
                </c:pt>
                <c:pt idx="5">
                  <c:v>80.931791442194523</c:v>
                </c:pt>
                <c:pt idx="6">
                  <c:v>79.000278256891647</c:v>
                </c:pt>
                <c:pt idx="7">
                  <c:v>60.261033569211712</c:v>
                </c:pt>
                <c:pt idx="8">
                  <c:v>58.195806768840157</c:v>
                </c:pt>
                <c:pt idx="9">
                  <c:v>65.573002487933053</c:v>
                </c:pt>
                <c:pt idx="10">
                  <c:v>63.00315207367349</c:v>
                </c:pt>
                <c:pt idx="11">
                  <c:v>66.440857911322865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30-9245-A9E7-C21881F11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-3"/>
        <c:axId val="1130223135"/>
        <c:axId val="1227068303"/>
      </c:barChart>
      <c:lineChart>
        <c:grouping val="standard"/>
        <c:varyColors val="0"/>
        <c:ser>
          <c:idx val="2"/>
          <c:order val="2"/>
          <c:tx>
            <c:strRef>
              <c:f>'occupancy 21v22'!$D$2:$D$3</c:f>
              <c:strCache>
                <c:ptCount val="1"/>
                <c:pt idx="0">
                  <c:v>2022</c:v>
                </c:pt>
              </c:strCache>
            </c:strRef>
          </c:tx>
          <c:spPr>
            <a:ln w="1047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FFFF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2967991085642628E-2"/>
                  <c:y val="4.5560618556416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E8-8E43-9165-C3BBD5CE600A}"/>
                </c:ext>
              </c:extLst>
            </c:dLbl>
            <c:dLbl>
              <c:idx val="1"/>
              <c:layout>
                <c:manualLayout>
                  <c:x val="-1.0747444666868207E-2"/>
                  <c:y val="2.14371117272361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E8-8E43-9165-C3BBD5CE600A}"/>
                </c:ext>
              </c:extLst>
            </c:dLbl>
            <c:dLbl>
              <c:idx val="2"/>
              <c:layout>
                <c:manualLayout>
                  <c:x val="-1.0517084831692197E-2"/>
                  <c:y val="-7.94430077402438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E8-8E43-9165-C3BBD5CE600A}"/>
                </c:ext>
              </c:extLst>
            </c:dLbl>
            <c:dLbl>
              <c:idx val="3"/>
              <c:layout>
                <c:manualLayout>
                  <c:x val="-3.9023393194252527E-2"/>
                  <c:y val="-9.9180422418663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E8-8E43-9165-C3BBD5CE600A}"/>
                </c:ext>
              </c:extLst>
            </c:dLbl>
            <c:dLbl>
              <c:idx val="4"/>
              <c:layout>
                <c:manualLayout>
                  <c:x val="-4.7386460576646264E-2"/>
                  <c:y val="-8.8215192041763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E8-8E43-9165-C3BBD5CE600A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DE8-8E43-9165-C3BBD5CE600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DE8-8E43-9165-C3BBD5CE600A}"/>
                </c:ext>
              </c:extLst>
            </c:dLbl>
            <c:dLbl>
              <c:idx val="7"/>
              <c:layout>
                <c:manualLayout>
                  <c:x val="-1.9884993180124957E-2"/>
                  <c:y val="-7.28638695141038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E8-8E43-9165-C3BBD5CE600A}"/>
                </c:ext>
              </c:extLst>
            </c:dLbl>
            <c:dLbl>
              <c:idx val="8"/>
              <c:layout>
                <c:manualLayout>
                  <c:x val="-2.8869900982862802E-2"/>
                  <c:y val="-6.84777773633439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E8-8E43-9165-C3BBD5CE60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'occupancy 21v22'!$A$4:$A$15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'occupancy 21v22'!$D$4:$D$15</c:f>
              <c:numCache>
                <c:formatCode>0.0</c:formatCode>
                <c:ptCount val="12"/>
                <c:pt idx="0">
                  <c:v>61.68219662589982</c:v>
                </c:pt>
                <c:pt idx="1">
                  <c:v>79.088920303714517</c:v>
                </c:pt>
                <c:pt idx="2">
                  <c:v>84.811330595709777</c:v>
                </c:pt>
                <c:pt idx="3">
                  <c:v>78.308944104933872</c:v>
                </c:pt>
                <c:pt idx="4">
                  <c:v>73.349312653713824</c:v>
                </c:pt>
                <c:pt idx="5">
                  <c:v>71.37759486228569</c:v>
                </c:pt>
                <c:pt idx="6">
                  <c:v>72.098503818390839</c:v>
                </c:pt>
                <c:pt idx="7">
                  <c:v>62.66834132229426</c:v>
                </c:pt>
                <c:pt idx="8">
                  <c:v>60.05891416659108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130-9245-A9E7-C21881F11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0223135"/>
        <c:axId val="1227068303"/>
      </c:lineChart>
      <c:catAx>
        <c:axId val="1130223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227068303"/>
        <c:crosses val="autoZero"/>
        <c:auto val="1"/>
        <c:lblAlgn val="ctr"/>
        <c:lblOffset val="100"/>
        <c:noMultiLvlLbl val="0"/>
      </c:catAx>
      <c:valAx>
        <c:axId val="1227068303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130223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86655355284804"/>
          <c:y val="0.91624931682282273"/>
          <c:w val="0.58218784319025729"/>
          <c:h val="6.24807747382712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[Occupancy Graph (March - Most Recent) copy.xlsx]ADR!PivotTable1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8.2282167524771785E-2"/>
          <c:y val="2.5198103757344763E-2"/>
          <c:w val="0.90453573231410211"/>
          <c:h val="0.74960020072418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ADR!$B$3:$B$4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ADR!$A$5:$A$16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ADR!$B$5:$B$16</c:f>
              <c:numCache>
                <c:formatCode>_("$"* #,##0_);_("$"* \(#,##0\);_("$"* "-"??_);_(@_)</c:formatCode>
                <c:ptCount val="12"/>
                <c:pt idx="0">
                  <c:v>139.1957142857143</c:v>
                </c:pt>
                <c:pt idx="1">
                  <c:v>175.33857142857141</c:v>
                </c:pt>
                <c:pt idx="2">
                  <c:v>208.37129032258056</c:v>
                </c:pt>
                <c:pt idx="3">
                  <c:v>176.21666666666667</c:v>
                </c:pt>
                <c:pt idx="4">
                  <c:v>147.04548387096773</c:v>
                </c:pt>
                <c:pt idx="5">
                  <c:v>147.25933333333336</c:v>
                </c:pt>
                <c:pt idx="6">
                  <c:v>150.67387096774198</c:v>
                </c:pt>
                <c:pt idx="7">
                  <c:v>128.52161290322582</c:v>
                </c:pt>
                <c:pt idx="8">
                  <c:v>118.761</c:v>
                </c:pt>
                <c:pt idx="9">
                  <c:v>130.51774193548385</c:v>
                </c:pt>
                <c:pt idx="10">
                  <c:v>128.65513305582596</c:v>
                </c:pt>
                <c:pt idx="11">
                  <c:v>132.72417219811905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65-8844-9705-AD723A51B4C9}"/>
            </c:ext>
          </c:extLst>
        </c:ser>
        <c:ser>
          <c:idx val="1"/>
          <c:order val="1"/>
          <c:tx>
            <c:strRef>
              <c:f>ADR!$C$3:$C$4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ADR!$A$5:$A$16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ADR!$C$5:$C$16</c:f>
              <c:numCache>
                <c:formatCode>_("$"* #,##0_);_("$"* \(#,##0\);_("$"* "-"??_);_(@_)</c:formatCode>
                <c:ptCount val="12"/>
                <c:pt idx="0">
                  <c:v>140.79317350431052</c:v>
                </c:pt>
                <c:pt idx="1">
                  <c:v>182.20194944518462</c:v>
                </c:pt>
                <c:pt idx="2">
                  <c:v>157.60575095811029</c:v>
                </c:pt>
                <c:pt idx="3">
                  <c:v>73.142173203321391</c:v>
                </c:pt>
                <c:pt idx="4">
                  <c:v>111.56118637265001</c:v>
                </c:pt>
                <c:pt idx="5">
                  <c:v>129.0222278562216</c:v>
                </c:pt>
                <c:pt idx="6">
                  <c:v>135.54375606735201</c:v>
                </c:pt>
                <c:pt idx="7">
                  <c:v>117.02156070124413</c:v>
                </c:pt>
                <c:pt idx="8">
                  <c:v>113.74846883345693</c:v>
                </c:pt>
                <c:pt idx="9">
                  <c:v>118.42748591094929</c:v>
                </c:pt>
                <c:pt idx="10">
                  <c:v>110.93295273426014</c:v>
                </c:pt>
                <c:pt idx="11">
                  <c:v>112.72492966767172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65-8844-9705-AD723A51B4C9}"/>
            </c:ext>
          </c:extLst>
        </c:ser>
        <c:ser>
          <c:idx val="2"/>
          <c:order val="2"/>
          <c:tx>
            <c:strRef>
              <c:f>ADR!$D$3:$D$4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ADR!$A$5:$A$16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ADR!$D$5:$D$16</c:f>
              <c:numCache>
                <c:formatCode>_("$"* #,##0_);_("$"* \(#,##0\);_("$"* "-"??_);_(@_)</c:formatCode>
                <c:ptCount val="12"/>
                <c:pt idx="0">
                  <c:v>111.84487141475653</c:v>
                </c:pt>
                <c:pt idx="1">
                  <c:v>150.77232975672231</c:v>
                </c:pt>
                <c:pt idx="2">
                  <c:v>191.70111309578022</c:v>
                </c:pt>
                <c:pt idx="3">
                  <c:v>196.5741215327086</c:v>
                </c:pt>
                <c:pt idx="4">
                  <c:v>177.86373464449619</c:v>
                </c:pt>
                <c:pt idx="5">
                  <c:v>187.64160987356109</c:v>
                </c:pt>
                <c:pt idx="6">
                  <c:v>198.16147755497695</c:v>
                </c:pt>
                <c:pt idx="7">
                  <c:v>153.83543735204606</c:v>
                </c:pt>
                <c:pt idx="8">
                  <c:v>141.59181441867005</c:v>
                </c:pt>
                <c:pt idx="9">
                  <c:v>154.78344289005872</c:v>
                </c:pt>
                <c:pt idx="10">
                  <c:v>151.4832461441535</c:v>
                </c:pt>
                <c:pt idx="11">
                  <c:v>161.88596259639112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9D-4E40-AC97-CCB5EC2CC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240884767"/>
        <c:axId val="241097103"/>
      </c:barChart>
      <c:lineChart>
        <c:grouping val="standard"/>
        <c:varyColors val="0"/>
        <c:ser>
          <c:idx val="3"/>
          <c:order val="3"/>
          <c:tx>
            <c:strRef>
              <c:f>ADR!$E$3:$E$4</c:f>
              <c:strCache>
                <c:ptCount val="1"/>
                <c:pt idx="0">
                  <c:v>2022</c:v>
                </c:pt>
              </c:strCache>
            </c:strRef>
          </c:tx>
          <c:spPr>
            <a:ln w="920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152267096336259E-2"/>
                  <c:y val="-7.0177486530464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FB-2340-BB93-0D306C685145}"/>
                </c:ext>
              </c:extLst>
            </c:dLbl>
            <c:dLbl>
              <c:idx val="1"/>
              <c:layout>
                <c:manualLayout>
                  <c:x val="-3.2955250402815266E-2"/>
                  <c:y val="-5.9212254260079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FB-2340-BB93-0D306C685145}"/>
                </c:ext>
              </c:extLst>
            </c:dLbl>
            <c:dLbl>
              <c:idx val="2"/>
              <c:layout>
                <c:manualLayout>
                  <c:x val="-2.7462708669012688E-2"/>
                  <c:y val="-4.3860929081540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FB-2340-BB93-0D306C685145}"/>
                </c:ext>
              </c:extLst>
            </c:dLbl>
            <c:dLbl>
              <c:idx val="3"/>
              <c:layout>
                <c:manualLayout>
                  <c:x val="-2.1970166935209746E-3"/>
                  <c:y val="-3.94748361733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FB-2340-BB93-0D306C685145}"/>
                </c:ext>
              </c:extLst>
            </c:dLbl>
            <c:dLbl>
              <c:idx val="4"/>
              <c:layout>
                <c:manualLayout>
                  <c:x val="1.0985083467605075E-3"/>
                  <c:y val="-4.1667882627463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FB-2340-BB93-0D306C685145}"/>
                </c:ext>
              </c:extLst>
            </c:dLbl>
            <c:dLbl>
              <c:idx val="5"/>
              <c:layout>
                <c:manualLayout>
                  <c:x val="-4.3940333870421105E-3"/>
                  <c:y val="-4.6053975535617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FB-2340-BB93-0D306C685145}"/>
                </c:ext>
              </c:extLst>
            </c:dLbl>
            <c:dLbl>
              <c:idx val="6"/>
              <c:layout>
                <c:manualLayout>
                  <c:x val="-5.4925417338025379E-3"/>
                  <c:y val="-3.7281789719309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FB-2340-BB93-0D306C685145}"/>
                </c:ext>
              </c:extLst>
            </c:dLbl>
            <c:dLbl>
              <c:idx val="7"/>
              <c:layout>
                <c:manualLayout>
                  <c:x val="-3.2955250402815226E-3"/>
                  <c:y val="-5.9212254260079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FB-2340-BB93-0D306C685145}"/>
                </c:ext>
              </c:extLst>
            </c:dLbl>
            <c:dLbl>
              <c:idx val="8"/>
              <c:layout>
                <c:manualLayout>
                  <c:x val="-2.5265691975491753E-2"/>
                  <c:y val="-5.2633114897848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1FB-2340-BB93-0D306C6851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ADR!$A$5:$A$16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ADR!$E$5:$E$16</c:f>
              <c:numCache>
                <c:formatCode>_("$"* #,##0_);_("$"* \(#,##0\);_("$"* "-"??_);_(@_)</c:formatCode>
                <c:ptCount val="12"/>
                <c:pt idx="0">
                  <c:v>156.69004861819542</c:v>
                </c:pt>
                <c:pt idx="1">
                  <c:v>215.93595081099465</c:v>
                </c:pt>
                <c:pt idx="2">
                  <c:v>268.04765087581393</c:v>
                </c:pt>
                <c:pt idx="3">
                  <c:v>261.43377223302525</c:v>
                </c:pt>
                <c:pt idx="4">
                  <c:v>206.71298816270738</c:v>
                </c:pt>
                <c:pt idx="5">
                  <c:v>196.29331064670623</c:v>
                </c:pt>
                <c:pt idx="6">
                  <c:v>197.8335274328943</c:v>
                </c:pt>
                <c:pt idx="7">
                  <c:v>161.3289245487413</c:v>
                </c:pt>
                <c:pt idx="8">
                  <c:v>168.26751764861299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99D-4E40-AC97-CCB5EC2CC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884767"/>
        <c:axId val="241097103"/>
      </c:lineChart>
      <c:catAx>
        <c:axId val="24088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241097103"/>
        <c:crosses val="autoZero"/>
        <c:auto val="1"/>
        <c:lblAlgn val="ctr"/>
        <c:lblOffset val="100"/>
        <c:noMultiLvlLbl val="0"/>
      </c:catAx>
      <c:valAx>
        <c:axId val="241097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24088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19480652932599"/>
          <c:y val="0.92366937769802993"/>
          <c:w val="0.62933179899684566"/>
          <c:h val="7.63306223019700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[Book3.xlsx]Sheet2!PivotTable13</c:name>
    <c:fmtId val="8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69850" cap="rnd">
            <a:solidFill>
              <a:schemeClr val="accent1"/>
            </a:solidFill>
            <a:prstDash val="sysDash"/>
            <a:round/>
          </a:ln>
          <a:effectLst/>
        </c:spPr>
        <c:marker>
          <c:symbol val="diamond"/>
          <c:size val="8"/>
          <c:spPr>
            <a:solidFill>
              <a:schemeClr val="bg1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60325" cap="rnd">
            <a:solidFill>
              <a:schemeClr val="tx1"/>
            </a:solidFill>
            <a:round/>
          </a:ln>
          <a:effectLst/>
        </c:spPr>
        <c:marker>
          <c:symbol val="circle"/>
          <c:size val="6"/>
          <c:spPr>
            <a:solidFill>
              <a:srgbClr val="FFFF00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69850" cap="rnd">
            <a:solidFill>
              <a:schemeClr val="accent1"/>
            </a:solidFill>
            <a:prstDash val="sysDash"/>
            <a:round/>
          </a:ln>
          <a:effectLst/>
        </c:spPr>
        <c:marker>
          <c:symbol val="diamond"/>
          <c:size val="8"/>
          <c:spPr>
            <a:solidFill>
              <a:schemeClr val="bg1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60325" cap="rnd">
            <a:solidFill>
              <a:schemeClr val="tx1"/>
            </a:solidFill>
            <a:round/>
          </a:ln>
          <a:effectLst/>
        </c:spPr>
        <c:marker>
          <c:symbol val="circle"/>
          <c:size val="6"/>
          <c:spPr>
            <a:solidFill>
              <a:srgbClr val="FFFF00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69850" cap="rnd">
            <a:solidFill>
              <a:schemeClr val="accent1"/>
            </a:solidFill>
            <a:prstDash val="sysDash"/>
            <a:round/>
          </a:ln>
          <a:effectLst/>
        </c:spPr>
        <c:marker>
          <c:symbol val="diamond"/>
          <c:size val="8"/>
          <c:spPr>
            <a:solidFill>
              <a:schemeClr val="bg1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60325" cap="rnd">
            <a:solidFill>
              <a:schemeClr val="tx1"/>
            </a:solidFill>
            <a:round/>
          </a:ln>
          <a:effectLst/>
        </c:spPr>
        <c:marker>
          <c:symbol val="circle"/>
          <c:size val="6"/>
          <c:spPr>
            <a:solidFill>
              <a:srgbClr val="FFFF00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2610102721970665"/>
          <c:y val="3.9245542693119542E-2"/>
          <c:w val="0.8617973213336696"/>
          <c:h val="0.720055128609150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 2019 Actual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Sheet2!$A$3:$A$15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Sheet2!$B$3:$B$15</c:f>
              <c:numCache>
                <c:formatCode>_(* #,##0_);_(* \(#,##0\);_(* "-"??_);_(@_)</c:formatCode>
                <c:ptCount val="12"/>
                <c:pt idx="0">
                  <c:v>1325998</c:v>
                </c:pt>
                <c:pt idx="1">
                  <c:v>1295842</c:v>
                </c:pt>
                <c:pt idx="2">
                  <c:v>1536952</c:v>
                </c:pt>
                <c:pt idx="3">
                  <c:v>1514030</c:v>
                </c:pt>
                <c:pt idx="4">
                  <c:v>1315797</c:v>
                </c:pt>
                <c:pt idx="5">
                  <c:v>1452636</c:v>
                </c:pt>
                <c:pt idx="6">
                  <c:v>1366187</c:v>
                </c:pt>
                <c:pt idx="7">
                  <c:v>1140690</c:v>
                </c:pt>
                <c:pt idx="8">
                  <c:v>1102292</c:v>
                </c:pt>
                <c:pt idx="9">
                  <c:v>1159524</c:v>
                </c:pt>
                <c:pt idx="10">
                  <c:v>1027496</c:v>
                </c:pt>
                <c:pt idx="11">
                  <c:v>1054163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B2-864D-8909-CCE604E83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1034689568"/>
        <c:axId val="1034691216"/>
      </c:barChart>
      <c:lineChart>
        <c:grouping val="standard"/>
        <c:varyColors val="0"/>
        <c:ser>
          <c:idx val="1"/>
          <c:order val="1"/>
          <c:tx>
            <c:strRef>
              <c:f>Sheet2!$C$2</c:f>
              <c:strCache>
                <c:ptCount val="1"/>
                <c:pt idx="0">
                  <c:v> 2021 Actual</c:v>
                </c:pt>
              </c:strCache>
            </c:strRef>
          </c:tx>
          <c:spPr>
            <a:ln w="8890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diamond"/>
            <c:size val="8"/>
            <c:spPr>
              <a:solidFill>
                <a:schemeClr val="bg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Sheet2!$A$3:$A$15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Sheet2!$C$3:$C$15</c:f>
              <c:numCache>
                <c:formatCode>_(* #,##0_);_(* \(#,##0\);_(* "-"??_);_(@_)</c:formatCode>
                <c:ptCount val="12"/>
                <c:pt idx="0">
                  <c:v>978903</c:v>
                </c:pt>
                <c:pt idx="1">
                  <c:v>1113149</c:v>
                </c:pt>
                <c:pt idx="2">
                  <c:v>1412075</c:v>
                </c:pt>
                <c:pt idx="3">
                  <c:v>1369254</c:v>
                </c:pt>
                <c:pt idx="4">
                  <c:v>1246469</c:v>
                </c:pt>
                <c:pt idx="5">
                  <c:v>1351232</c:v>
                </c:pt>
                <c:pt idx="6">
                  <c:v>1463507</c:v>
                </c:pt>
                <c:pt idx="7">
                  <c:v>1194266</c:v>
                </c:pt>
                <c:pt idx="8">
                  <c:v>1062528</c:v>
                </c:pt>
                <c:pt idx="9">
                  <c:v>1198533</c:v>
                </c:pt>
                <c:pt idx="10">
                  <c:v>1199271</c:v>
                </c:pt>
                <c:pt idx="11">
                  <c:v>1305920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B2-864D-8909-CCE604E83552}"/>
            </c:ext>
          </c:extLst>
        </c:ser>
        <c:ser>
          <c:idx val="2"/>
          <c:order val="2"/>
          <c:tx>
            <c:strRef>
              <c:f>Sheet2!$D$2</c:f>
              <c:strCache>
                <c:ptCount val="1"/>
                <c:pt idx="0">
                  <c:v> 2022</c:v>
                </c:pt>
              </c:strCache>
            </c:strRef>
          </c:tx>
          <c:spPr>
            <a:ln w="952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FFFF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Sheet2!$A$3:$A$15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Sheet2!$D$3:$D$15</c:f>
              <c:numCache>
                <c:formatCode>_(* #,##0_);_(* \(#,##0\);_(* "-"??_);_(@_)</c:formatCode>
                <c:ptCount val="12"/>
                <c:pt idx="0">
                  <c:v>1349184</c:v>
                </c:pt>
                <c:pt idx="1">
                  <c:v>1457211</c:v>
                </c:pt>
                <c:pt idx="2">
                  <c:v>1467808</c:v>
                </c:pt>
                <c:pt idx="3">
                  <c:v>1433832</c:v>
                </c:pt>
                <c:pt idx="4">
                  <c:v>1242223</c:v>
                </c:pt>
                <c:pt idx="5">
                  <c:v>1351738</c:v>
                </c:pt>
                <c:pt idx="6">
                  <c:v>1329308</c:v>
                </c:pt>
                <c:pt idx="7">
                  <c:v>1150545</c:v>
                </c:pt>
                <c:pt idx="8">
                  <c:v>1071548</c:v>
                </c:pt>
                <c:pt idx="9">
                  <c:v>1096796</c:v>
                </c:pt>
                <c:pt idx="10">
                  <c:v>1136343</c:v>
                </c:pt>
                <c:pt idx="11">
                  <c:v>1166388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B2-864D-8909-CCE604E83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4689568"/>
        <c:axId val="1034691216"/>
      </c:lineChart>
      <c:catAx>
        <c:axId val="103468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691216"/>
        <c:crosses val="autoZero"/>
        <c:auto val="1"/>
        <c:lblAlgn val="ctr"/>
        <c:lblOffset val="100"/>
        <c:noMultiLvlLbl val="0"/>
      </c:catAx>
      <c:valAx>
        <c:axId val="1034691216"/>
        <c:scaling>
          <c:orientation val="minMax"/>
          <c:min val="8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68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961749512447245"/>
          <c:y val="0.91118297972151818"/>
          <c:w val="0.6489743179047528"/>
          <c:h val="7.40213031143431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F731D-E425-4737-B288-EC7567B985B9}" type="datetimeFigureOut">
              <a:rPr lang="en-US" smtClean="0"/>
              <a:t>9/20/22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83438-F6F0-4E07-B493-8B894EFCE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4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itting, person, cat, holding&#10;&#10;Description automatically generated">
            <a:extLst>
              <a:ext uri="{FF2B5EF4-FFF2-40B4-BE49-F238E27FC236}">
                <a16:creationId xmlns:a16="http://schemas.microsoft.com/office/drawing/2014/main" id="{499D5D01-F612-4591-A73B-172325C394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9843D-C994-4535-ACD7-605FA8C3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211" y="1634884"/>
            <a:ext cx="4867424" cy="2387600"/>
          </a:xfrm>
          <a:effectLst/>
        </p:spPr>
        <p:txBody>
          <a:bodyPr anchor="b"/>
          <a:lstStyle>
            <a:lvl1pPr algn="l">
              <a:defRPr sz="5500" b="1" i="0" cap="all" baseline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EC3A3-2EBF-4D83-960E-FA168043C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211" y="4114559"/>
            <a:ext cx="4369904" cy="1655762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764F17-9729-4D5B-9522-2F9F6D1AF97C}"/>
              </a:ext>
            </a:extLst>
          </p:cNvPr>
          <p:cNvGrpSpPr/>
          <p:nvPr userDrawn="1"/>
        </p:nvGrpSpPr>
        <p:grpSpPr>
          <a:xfrm>
            <a:off x="6360271" y="3071903"/>
            <a:ext cx="2623046" cy="968196"/>
            <a:chOff x="861469" y="3911291"/>
            <a:chExt cx="2562632" cy="945896"/>
          </a:xfrm>
        </p:grpSpPr>
        <p:pic>
          <p:nvPicPr>
            <p:cNvPr id="14" name="Picture 13" descr="A picture containing food, fruit, light, drawing&#10;&#10;Description automatically generated">
              <a:extLst>
                <a:ext uri="{FF2B5EF4-FFF2-40B4-BE49-F238E27FC236}">
                  <a16:creationId xmlns:a16="http://schemas.microsoft.com/office/drawing/2014/main" id="{C6CFCF59-A106-4ECE-936E-5FD20BAFD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9" y="3911291"/>
              <a:ext cx="951147" cy="945896"/>
            </a:xfrm>
            <a:prstGeom prst="rect">
              <a:avLst/>
            </a:prstGeom>
          </p:spPr>
        </p:pic>
        <p:pic>
          <p:nvPicPr>
            <p:cNvPr id="15" name="Google Shape;343;p53">
              <a:extLst>
                <a:ext uri="{FF2B5EF4-FFF2-40B4-BE49-F238E27FC236}">
                  <a16:creationId xmlns:a16="http://schemas.microsoft.com/office/drawing/2014/main" id="{B9762636-5E02-439A-846F-B3DC9FC0842B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63"/>
            <a:stretch/>
          </p:blipFill>
          <p:spPr>
            <a:xfrm>
              <a:off x="1715512" y="4018607"/>
              <a:ext cx="1708589" cy="7312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Subtitle 2">
            <a:extLst>
              <a:ext uri="{FF2B5EF4-FFF2-40B4-BE49-F238E27FC236}">
                <a16:creationId xmlns:a16="http://schemas.microsoft.com/office/drawing/2014/main" id="{58558E4C-62FC-405D-9BE5-FDAC7D260275}"/>
              </a:ext>
            </a:extLst>
          </p:cNvPr>
          <p:cNvSpPr txBox="1">
            <a:spLocks/>
          </p:cNvSpPr>
          <p:nvPr userDrawn="1"/>
        </p:nvSpPr>
        <p:spPr>
          <a:xfrm>
            <a:off x="907211" y="1361733"/>
            <a:ext cx="4369904" cy="350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6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B8A3BFE-5F08-4EEA-9979-3D45DCEEF8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80" y="553969"/>
            <a:ext cx="8095778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80" y="2141537"/>
            <a:ext cx="8095778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3916C09-15DC-4548-B5FD-4D89D2271C9A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7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7D8708-B584-4717-8B45-56BEBB73E5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79" y="553969"/>
            <a:ext cx="8081009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79" y="2141537"/>
            <a:ext cx="8081009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54B809-D8AB-4412-9CA4-18BA5793691D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FCC7C4-5E52-4808-9445-CF6E0D299EB2}"/>
              </a:ext>
            </a:extLst>
          </p:cNvPr>
          <p:cNvCxnSpPr>
            <a:cxnSpLocks/>
          </p:cNvCxnSpPr>
          <p:nvPr userDrawn="1"/>
        </p:nvCxnSpPr>
        <p:spPr>
          <a:xfrm>
            <a:off x="395080" y="0"/>
            <a:ext cx="0" cy="3023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D3BA37-CE7E-463F-AF63-E18A18229D9E}"/>
              </a:ext>
            </a:extLst>
          </p:cNvPr>
          <p:cNvCxnSpPr>
            <a:cxnSpLocks/>
          </p:cNvCxnSpPr>
          <p:nvPr userDrawn="1"/>
        </p:nvCxnSpPr>
        <p:spPr>
          <a:xfrm>
            <a:off x="0" y="553969"/>
            <a:ext cx="15022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324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5E65A51-FA5C-4CAB-A147-61EA0B2B78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434" y="0"/>
            <a:ext cx="12232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079" y="144798"/>
            <a:ext cx="9707567" cy="687823"/>
          </a:xfrm>
        </p:spPr>
        <p:txBody>
          <a:bodyPr>
            <a:normAutofit/>
          </a:bodyPr>
          <a:lstStyle>
            <a:lvl1pPr>
              <a:defRPr sz="40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79" y="1018843"/>
            <a:ext cx="11588718" cy="5422248"/>
          </a:xfr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3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04863" indent="-347663">
              <a:buFont typeface="Courier New" panose="02070309020205020404" pitchFamily="49" charset="0"/>
              <a:buChar char="o"/>
              <a:tabLst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988" y="6441091"/>
            <a:ext cx="2643809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D01C87-AE1E-214C-923B-48963D3FB6E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46" y="236517"/>
            <a:ext cx="1881151" cy="501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997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A4404A5-3A2F-4C86-BA38-416D9086D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BF65210-8A78-3641-AA65-92E03F773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079" y="144798"/>
            <a:ext cx="9707567" cy="687823"/>
          </a:xfrm>
        </p:spPr>
        <p:txBody>
          <a:bodyPr>
            <a:normAutofit/>
          </a:bodyPr>
          <a:lstStyle>
            <a:lvl1pPr>
              <a:defRPr sz="40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22FE91-7555-BA49-80C9-CFC53158B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79" y="1008956"/>
            <a:ext cx="11588718" cy="5432135"/>
          </a:xfr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3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04863" indent="-347663">
              <a:buFont typeface="Courier New" panose="02070309020205020404" pitchFamily="49" charset="0"/>
              <a:buChar char="o"/>
              <a:tabLst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F58493FF-90AA-5943-81AF-5CC8C7B8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988" y="6441090"/>
            <a:ext cx="2643809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7A5A8F-092B-5742-A5FB-B38F0B387A6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46" y="237908"/>
            <a:ext cx="1881151" cy="501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073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1902D5A9-6588-49EE-B6BE-8118CF6E6A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29" y="553969"/>
            <a:ext cx="11439941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29" y="2141537"/>
            <a:ext cx="11439941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C4E22-A0D5-4642-83F8-5BAECA0EB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0882" y="6437009"/>
            <a:ext cx="2743200" cy="365125"/>
          </a:xfrm>
        </p:spPr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2E4B7B-11BE-4BF3-A061-CDAF28D2242F}"/>
              </a:ext>
            </a:extLst>
          </p:cNvPr>
          <p:cNvGrpSpPr/>
          <p:nvPr userDrawn="1"/>
        </p:nvGrpSpPr>
        <p:grpSpPr>
          <a:xfrm>
            <a:off x="11356901" y="6533127"/>
            <a:ext cx="202240" cy="179100"/>
            <a:chOff x="11329984" y="6534103"/>
            <a:chExt cx="202240" cy="1791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E6075B3-CE3C-4DC6-AAA8-97912ED53E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Logo, icon&#10;&#10;Description automatically generated">
              <a:extLst>
                <a:ext uri="{FF2B5EF4-FFF2-40B4-BE49-F238E27FC236}">
                  <a16:creationId xmlns:a16="http://schemas.microsoft.com/office/drawing/2014/main" id="{FDCF0568-C055-4C98-A5BE-4F0909A6B3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942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FBE0-F764-455B-AD6B-F9C8B2BE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43E0C-C03F-4548-8C77-A6C7AF76D7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 cap="sm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009E3-1FE9-4932-93BF-DA527E7C24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 </a:t>
            </a:r>
            <a:r>
              <a:rPr lang="en-US" err="1"/>
              <a:t>akdjlaakdjfa;sfjk</a:t>
            </a:r>
            <a:r>
              <a:rPr lang="en-US"/>
              <a:t> </a:t>
            </a:r>
            <a:r>
              <a:rPr lang="en-US" err="1"/>
              <a:t>asdkdfkasdf</a:t>
            </a:r>
            <a:r>
              <a:rPr lang="en-US"/>
              <a:t> ;</a:t>
            </a:r>
            <a:r>
              <a:rPr lang="en-US" err="1"/>
              <a:t>asdklf</a:t>
            </a:r>
            <a:r>
              <a:rPr lang="en-US"/>
              <a:t> </a:t>
            </a:r>
            <a:r>
              <a:rPr lang="en-US" err="1"/>
              <a:t>jasd</a:t>
            </a:r>
            <a:r>
              <a:rPr lang="en-US"/>
              <a:t> ;</a:t>
            </a:r>
            <a:r>
              <a:rPr lang="en-US" err="1"/>
              <a:t>fkasdf</a:t>
            </a:r>
            <a:r>
              <a:rPr lang="en-US"/>
              <a:t>; </a:t>
            </a:r>
            <a:r>
              <a:rPr lang="en-US" err="1"/>
              <a:t>sdkf</a:t>
            </a:r>
            <a:r>
              <a:rPr lang="en-US"/>
              <a:t> ;</a:t>
            </a:r>
            <a:r>
              <a:rPr lang="en-US" err="1"/>
              <a:t>asdfk</a:t>
            </a:r>
            <a:r>
              <a:rPr lang="en-US"/>
              <a:t> </a:t>
            </a:r>
            <a:r>
              <a:rPr lang="en-US" err="1"/>
              <a:t>asdf</a:t>
            </a:r>
            <a:r>
              <a:rPr lang="en-US"/>
              <a:t> </a:t>
            </a:r>
            <a:r>
              <a:rPr lang="en-US" err="1"/>
              <a:t>kdjf</a:t>
            </a:r>
            <a:r>
              <a:rPr lang="en-US"/>
              <a:t>; </a:t>
            </a:r>
            <a:r>
              <a:rPr lang="en-US" err="1"/>
              <a:t>ldk</a:t>
            </a:r>
            <a:r>
              <a:rPr lang="en-US"/>
              <a:t> f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B1D7E9-0333-4268-88D5-9D12A9A92C4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 </a:t>
            </a:r>
            <a:r>
              <a:rPr lang="en-US" err="1"/>
              <a:t>akdjlaakdjfa;sfjk</a:t>
            </a:r>
            <a:r>
              <a:rPr lang="en-US"/>
              <a:t> </a:t>
            </a:r>
            <a:r>
              <a:rPr lang="en-US" err="1"/>
              <a:t>asdkdfkasdf</a:t>
            </a:r>
            <a:r>
              <a:rPr lang="en-US"/>
              <a:t> ;</a:t>
            </a:r>
            <a:r>
              <a:rPr lang="en-US" err="1"/>
              <a:t>asdklf</a:t>
            </a:r>
            <a:r>
              <a:rPr lang="en-US"/>
              <a:t> </a:t>
            </a:r>
            <a:r>
              <a:rPr lang="en-US" err="1"/>
              <a:t>jasd</a:t>
            </a:r>
            <a:r>
              <a:rPr lang="en-US"/>
              <a:t> ;</a:t>
            </a:r>
            <a:r>
              <a:rPr lang="en-US" err="1"/>
              <a:t>fkasdf</a:t>
            </a:r>
            <a:r>
              <a:rPr lang="en-US"/>
              <a:t>; </a:t>
            </a:r>
            <a:r>
              <a:rPr lang="en-US" err="1"/>
              <a:t>sdkf</a:t>
            </a:r>
            <a:r>
              <a:rPr lang="en-US"/>
              <a:t> ;</a:t>
            </a:r>
            <a:r>
              <a:rPr lang="en-US" err="1"/>
              <a:t>asdfk</a:t>
            </a:r>
            <a:r>
              <a:rPr lang="en-US"/>
              <a:t> </a:t>
            </a:r>
            <a:r>
              <a:rPr lang="en-US" err="1"/>
              <a:t>asdf</a:t>
            </a:r>
            <a:r>
              <a:rPr lang="en-US"/>
              <a:t> </a:t>
            </a:r>
            <a:r>
              <a:rPr lang="en-US" err="1"/>
              <a:t>kdjf</a:t>
            </a:r>
            <a:r>
              <a:rPr lang="en-US"/>
              <a:t>; </a:t>
            </a:r>
            <a:r>
              <a:rPr lang="en-US" err="1"/>
              <a:t>ldk</a:t>
            </a:r>
            <a:r>
              <a:rPr lang="en-US"/>
              <a:t> f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161A0-91BB-43C9-9D69-9B1BB637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3914" y="6438533"/>
            <a:ext cx="2743200" cy="365125"/>
          </a:xfrm>
        </p:spPr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9C4526-9C2F-4F70-B83B-CF6F3CEFCC06}"/>
              </a:ext>
            </a:extLst>
          </p:cNvPr>
          <p:cNvGrpSpPr/>
          <p:nvPr userDrawn="1"/>
        </p:nvGrpSpPr>
        <p:grpSpPr>
          <a:xfrm>
            <a:off x="11365958" y="6532073"/>
            <a:ext cx="202240" cy="179100"/>
            <a:chOff x="11329984" y="6534103"/>
            <a:chExt cx="202240" cy="1791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99102F1-45F0-46E6-9F20-565349B309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 descr="Logo, icon&#10;&#10;Description automatically generated">
              <a:extLst>
                <a:ext uri="{FF2B5EF4-FFF2-40B4-BE49-F238E27FC236}">
                  <a16:creationId xmlns:a16="http://schemas.microsoft.com/office/drawing/2014/main" id="{781A4A2C-469C-4B70-8B6E-9FAC103156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9475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A8604F1-4324-48C6-A576-E984FEC82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8DFBE0-F764-455B-AD6B-F9C8B2BE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effectLst/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43E0C-C03F-4548-8C77-A6C7AF76D7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 cap="sm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009E3-1FE9-4932-93BF-DA527E7C24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 </a:t>
            </a:r>
            <a:r>
              <a:rPr lang="en-US" err="1"/>
              <a:t>akdjlaakdjfa;sfjk</a:t>
            </a:r>
            <a:r>
              <a:rPr lang="en-US"/>
              <a:t> </a:t>
            </a:r>
            <a:r>
              <a:rPr lang="en-US" err="1"/>
              <a:t>asdkdfkasdf</a:t>
            </a:r>
            <a:r>
              <a:rPr lang="en-US"/>
              <a:t> ;</a:t>
            </a:r>
            <a:r>
              <a:rPr lang="en-US" err="1"/>
              <a:t>asdklf</a:t>
            </a:r>
            <a:r>
              <a:rPr lang="en-US"/>
              <a:t> </a:t>
            </a:r>
            <a:r>
              <a:rPr lang="en-US" err="1"/>
              <a:t>jasd</a:t>
            </a:r>
            <a:r>
              <a:rPr lang="en-US"/>
              <a:t> ;</a:t>
            </a:r>
            <a:r>
              <a:rPr lang="en-US" err="1"/>
              <a:t>fkasdf</a:t>
            </a:r>
            <a:r>
              <a:rPr lang="en-US"/>
              <a:t>; </a:t>
            </a:r>
            <a:r>
              <a:rPr lang="en-US" err="1"/>
              <a:t>sdkf</a:t>
            </a:r>
            <a:r>
              <a:rPr lang="en-US"/>
              <a:t> ;</a:t>
            </a:r>
            <a:r>
              <a:rPr lang="en-US" err="1"/>
              <a:t>asdfk</a:t>
            </a:r>
            <a:r>
              <a:rPr lang="en-US"/>
              <a:t> </a:t>
            </a:r>
            <a:r>
              <a:rPr lang="en-US" err="1"/>
              <a:t>asdf</a:t>
            </a:r>
            <a:r>
              <a:rPr lang="en-US"/>
              <a:t> </a:t>
            </a:r>
            <a:r>
              <a:rPr lang="en-US" err="1"/>
              <a:t>kdjf</a:t>
            </a:r>
            <a:r>
              <a:rPr lang="en-US"/>
              <a:t>; </a:t>
            </a:r>
            <a:r>
              <a:rPr lang="en-US" err="1"/>
              <a:t>ldk</a:t>
            </a:r>
            <a:r>
              <a:rPr lang="en-US"/>
              <a:t> f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B1D7E9-0333-4268-88D5-9D12A9A92C4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 </a:t>
            </a:r>
            <a:r>
              <a:rPr lang="en-US" err="1"/>
              <a:t>akdjlaakdjfa;sfjk</a:t>
            </a:r>
            <a:r>
              <a:rPr lang="en-US"/>
              <a:t> </a:t>
            </a:r>
            <a:r>
              <a:rPr lang="en-US" err="1"/>
              <a:t>asdkdfkasdf</a:t>
            </a:r>
            <a:r>
              <a:rPr lang="en-US"/>
              <a:t> ;</a:t>
            </a:r>
            <a:r>
              <a:rPr lang="en-US" err="1"/>
              <a:t>asdklf</a:t>
            </a:r>
            <a:r>
              <a:rPr lang="en-US"/>
              <a:t> </a:t>
            </a:r>
            <a:r>
              <a:rPr lang="en-US" err="1"/>
              <a:t>jasd</a:t>
            </a:r>
            <a:r>
              <a:rPr lang="en-US"/>
              <a:t> ;</a:t>
            </a:r>
            <a:r>
              <a:rPr lang="en-US" err="1"/>
              <a:t>fkasdf</a:t>
            </a:r>
            <a:r>
              <a:rPr lang="en-US"/>
              <a:t>; </a:t>
            </a:r>
            <a:r>
              <a:rPr lang="en-US" err="1"/>
              <a:t>sdkf</a:t>
            </a:r>
            <a:r>
              <a:rPr lang="en-US"/>
              <a:t> ;</a:t>
            </a:r>
            <a:r>
              <a:rPr lang="en-US" err="1"/>
              <a:t>asdfk</a:t>
            </a:r>
            <a:r>
              <a:rPr lang="en-US"/>
              <a:t> </a:t>
            </a:r>
            <a:r>
              <a:rPr lang="en-US" err="1"/>
              <a:t>asdf</a:t>
            </a:r>
            <a:r>
              <a:rPr lang="en-US"/>
              <a:t> </a:t>
            </a:r>
            <a:r>
              <a:rPr lang="en-US" err="1"/>
              <a:t>kdjf</a:t>
            </a:r>
            <a:r>
              <a:rPr lang="en-US"/>
              <a:t>; </a:t>
            </a:r>
            <a:r>
              <a:rPr lang="en-US" err="1"/>
              <a:t>ldk</a:t>
            </a:r>
            <a:r>
              <a:rPr lang="en-US"/>
              <a:t> f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161A0-91BB-43C9-9D69-9B1BB637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465" y="642949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074A49-C9E0-48FE-B348-EE24F4EBAF34}"/>
              </a:ext>
            </a:extLst>
          </p:cNvPr>
          <p:cNvGrpSpPr/>
          <p:nvPr userDrawn="1"/>
        </p:nvGrpSpPr>
        <p:grpSpPr>
          <a:xfrm>
            <a:off x="11319938" y="6522510"/>
            <a:ext cx="202240" cy="179100"/>
            <a:chOff x="11292779" y="6522510"/>
            <a:chExt cx="202240" cy="1791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B94782A-58C0-4A71-AC91-6F83EA6588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95019" y="6522510"/>
              <a:ext cx="0" cy="179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Logo, icon&#10;&#10;Description automatically generated">
              <a:extLst>
                <a:ext uri="{FF2B5EF4-FFF2-40B4-BE49-F238E27FC236}">
                  <a16:creationId xmlns:a16="http://schemas.microsoft.com/office/drawing/2014/main" id="{7B6FC132-6C00-4263-9AC7-6CF7B2DE24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92779" y="6534985"/>
              <a:ext cx="159589" cy="162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4618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ree, green, standing, palm&#10;&#10;Description automatically generated">
            <a:extLst>
              <a:ext uri="{FF2B5EF4-FFF2-40B4-BE49-F238E27FC236}">
                <a16:creationId xmlns:a16="http://schemas.microsoft.com/office/drawing/2014/main" id="{11D18940-FE7E-4F7D-8962-F375D040F5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617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ter next to the ocean&#10;&#10;Description automatically generated">
            <a:extLst>
              <a:ext uri="{FF2B5EF4-FFF2-40B4-BE49-F238E27FC236}">
                <a16:creationId xmlns:a16="http://schemas.microsoft.com/office/drawing/2014/main" id="{B6E9FDBE-D123-4ACD-A148-975BFA31D7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Section Divider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332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green field&#10;&#10;Description automatically generated">
            <a:extLst>
              <a:ext uri="{FF2B5EF4-FFF2-40B4-BE49-F238E27FC236}">
                <a16:creationId xmlns:a16="http://schemas.microsoft.com/office/drawing/2014/main" id="{82C8A659-FDDA-4D12-80A6-59CB5031A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73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ss, young, game, green&#10;&#10;Description automatically generated">
            <a:extLst>
              <a:ext uri="{FF2B5EF4-FFF2-40B4-BE49-F238E27FC236}">
                <a16:creationId xmlns:a16="http://schemas.microsoft.com/office/drawing/2014/main" id="{CC4BE603-AEE5-4FFC-8503-D0EF2234F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9843D-C994-4535-ACD7-605FA8C3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9668" y="1806472"/>
            <a:ext cx="5133177" cy="2387600"/>
          </a:xfrm>
          <a:effectLst/>
        </p:spPr>
        <p:txBody>
          <a:bodyPr anchor="b"/>
          <a:lstStyle>
            <a:lvl1pPr algn="l">
              <a:defRPr sz="5500" b="1" i="0" cap="all" baseline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EC3A3-2EBF-4D83-960E-FA168043C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9668" y="4329631"/>
            <a:ext cx="4608493" cy="1655762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DE5B6-50B1-4DB8-B88E-5448D005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29669" y="1351895"/>
            <a:ext cx="28929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4DC029B1-CCC8-44FD-A026-CA0FE74FD600}" type="datetime1">
              <a:rPr lang="en-US" smtClean="0"/>
              <a:t>9/20/22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764F17-9729-4D5B-9522-2F9F6D1AF97C}"/>
              </a:ext>
            </a:extLst>
          </p:cNvPr>
          <p:cNvGrpSpPr/>
          <p:nvPr userDrawn="1"/>
        </p:nvGrpSpPr>
        <p:grpSpPr>
          <a:xfrm>
            <a:off x="9209923" y="3203319"/>
            <a:ext cx="2623046" cy="968196"/>
            <a:chOff x="861469" y="3911291"/>
            <a:chExt cx="2562632" cy="945896"/>
          </a:xfrm>
        </p:grpSpPr>
        <p:pic>
          <p:nvPicPr>
            <p:cNvPr id="14" name="Picture 13" descr="A picture containing food, fruit, light, drawing&#10;&#10;Description automatically generated">
              <a:extLst>
                <a:ext uri="{FF2B5EF4-FFF2-40B4-BE49-F238E27FC236}">
                  <a16:creationId xmlns:a16="http://schemas.microsoft.com/office/drawing/2014/main" id="{C6CFCF59-A106-4ECE-936E-5FD20BAFD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9" y="3911291"/>
              <a:ext cx="951147" cy="945896"/>
            </a:xfrm>
            <a:prstGeom prst="rect">
              <a:avLst/>
            </a:prstGeom>
          </p:spPr>
        </p:pic>
        <p:pic>
          <p:nvPicPr>
            <p:cNvPr id="15" name="Google Shape;343;p53">
              <a:extLst>
                <a:ext uri="{FF2B5EF4-FFF2-40B4-BE49-F238E27FC236}">
                  <a16:creationId xmlns:a16="http://schemas.microsoft.com/office/drawing/2014/main" id="{B9762636-5E02-439A-846F-B3DC9FC0842B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63"/>
            <a:stretch/>
          </p:blipFill>
          <p:spPr>
            <a:xfrm>
              <a:off x="1715512" y="4018607"/>
              <a:ext cx="1708589" cy="73126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64603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pring, wave, water, riding&#10;&#10;Description automatically generated">
            <a:extLst>
              <a:ext uri="{FF2B5EF4-FFF2-40B4-BE49-F238E27FC236}">
                <a16:creationId xmlns:a16="http://schemas.microsoft.com/office/drawing/2014/main" id="{BF52D83B-4966-406F-B5E7-C315B2216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457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and&#10;&#10;Description automatically generated">
            <a:extLst>
              <a:ext uri="{FF2B5EF4-FFF2-40B4-BE49-F238E27FC236}">
                <a16:creationId xmlns:a16="http://schemas.microsoft.com/office/drawing/2014/main" id="{61277763-CE96-4F3D-B80B-154B85C835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3352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54423807-8678-4D9A-A8CC-6BAE5B180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8374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C1413-3818-4116-B251-004D419C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9576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060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E38F-4A2D-4A99-A226-1A6000B42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9B417-6904-410A-93C2-690DA06BD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4C9D7-BCE2-4CE3-90F1-D2E32F1BA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5DD0A-2537-47C3-A404-147630115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C70-258A-499C-A8AA-7FF64C5A50A9}" type="datetime1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9C33C-2BAB-415A-8193-CB86519D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BBF68-8A35-4B5B-B660-A330542D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55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228FB-F4BC-498F-80F2-2E611D41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74890-8F59-4245-886C-E4CDF72CB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BB877-4662-4C28-9E84-86DF40A03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7ABCA-AF03-481C-B047-71B40D36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F880-76B0-4942-892D-3D9ED6FD3E07}" type="datetime1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8EF89-48B9-4333-9ECB-71BC5DA6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E1629-C1AB-45FB-9A4F-87EE5FC0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32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1F7D6-73C6-464D-8644-4014801C2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1D484-0F9E-4141-94F3-DC7FB3AED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490CC-B143-4581-A072-83E3ABA7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84C8-F0D9-437F-AB2B-353EE79A0D9D}" type="datetime1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6E9A2-581F-41F6-B741-A5484FB42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A3128-4BB9-4E51-B893-0C9EC13E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18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BA9B64-47A7-4F03-BB2C-6D30C8354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8B52C-40C5-401D-B33E-5572DFEBC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9BB2C-0DBB-49DF-9DFE-6A44BC9E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6556-D584-4B30-9C6B-34C0C01759F9}" type="datetime1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6F53A-7FDD-4E4C-ADCA-D79C3B35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DFEA7-B8AB-400D-B69B-BFD8FF61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5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body of water&#10;&#10;Description automatically generated">
            <a:extLst>
              <a:ext uri="{FF2B5EF4-FFF2-40B4-BE49-F238E27FC236}">
                <a16:creationId xmlns:a16="http://schemas.microsoft.com/office/drawing/2014/main" id="{BA329E37-44C0-4BCF-9C82-01D4C5A3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9843D-C994-4535-ACD7-605FA8C3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4538" y="3344215"/>
            <a:ext cx="4867424" cy="2387600"/>
          </a:xfrm>
          <a:effectLst/>
        </p:spPr>
        <p:txBody>
          <a:bodyPr anchor="b"/>
          <a:lstStyle>
            <a:lvl1pPr algn="l">
              <a:defRPr sz="5500" b="1" i="0" cap="all" baseline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EC3A3-2EBF-4D83-960E-FA168043C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4538" y="5867374"/>
            <a:ext cx="4369904" cy="831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DE5B6-50B1-4DB8-B88E-5448D005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4538" y="288963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4BF3F305-9845-4AC9-B5BD-A49935002ABC}" type="datetime1">
              <a:rPr lang="en-US" smtClean="0"/>
              <a:t>9/20/22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764F17-9729-4D5B-9522-2F9F6D1AF97C}"/>
              </a:ext>
            </a:extLst>
          </p:cNvPr>
          <p:cNvGrpSpPr/>
          <p:nvPr userDrawn="1"/>
        </p:nvGrpSpPr>
        <p:grpSpPr>
          <a:xfrm>
            <a:off x="9209923" y="748354"/>
            <a:ext cx="2623046" cy="968196"/>
            <a:chOff x="861469" y="3911291"/>
            <a:chExt cx="2562632" cy="945896"/>
          </a:xfrm>
        </p:grpSpPr>
        <p:pic>
          <p:nvPicPr>
            <p:cNvPr id="14" name="Picture 13" descr="A picture containing food, fruit, light, drawing&#10;&#10;Description automatically generated">
              <a:extLst>
                <a:ext uri="{FF2B5EF4-FFF2-40B4-BE49-F238E27FC236}">
                  <a16:creationId xmlns:a16="http://schemas.microsoft.com/office/drawing/2014/main" id="{C6CFCF59-A106-4ECE-936E-5FD20BAFD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9" y="3911291"/>
              <a:ext cx="951147" cy="945896"/>
            </a:xfrm>
            <a:prstGeom prst="rect">
              <a:avLst/>
            </a:prstGeom>
          </p:spPr>
        </p:pic>
        <p:pic>
          <p:nvPicPr>
            <p:cNvPr id="15" name="Google Shape;343;p53">
              <a:extLst>
                <a:ext uri="{FF2B5EF4-FFF2-40B4-BE49-F238E27FC236}">
                  <a16:creationId xmlns:a16="http://schemas.microsoft.com/office/drawing/2014/main" id="{B9762636-5E02-439A-846F-B3DC9FC0842B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63"/>
            <a:stretch/>
          </p:blipFill>
          <p:spPr>
            <a:xfrm>
              <a:off x="1715512" y="4018607"/>
              <a:ext cx="1708589" cy="73126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9775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EF98DC3-40A2-4591-A2A9-1E1581D0E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58571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224" y="553969"/>
            <a:ext cx="5436705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224" y="2141537"/>
            <a:ext cx="5436705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C77F2-3493-43EE-8B33-29B022A7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4729" y="6441315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FC4EFF-9D6C-4C07-8741-973373F71293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E100B3A-8F37-4EDB-913C-56F8BB50CF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Logo, icon&#10;&#10;Description automatically generated">
              <a:extLst>
                <a:ext uri="{FF2B5EF4-FFF2-40B4-BE49-F238E27FC236}">
                  <a16:creationId xmlns:a16="http://schemas.microsoft.com/office/drawing/2014/main" id="{15D7F70C-0A1B-47C4-A018-F195F0C3DC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300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womans face&#10;&#10;Description automatically generated">
            <a:extLst>
              <a:ext uri="{FF2B5EF4-FFF2-40B4-BE49-F238E27FC236}">
                <a16:creationId xmlns:a16="http://schemas.microsoft.com/office/drawing/2014/main" id="{872BEEE0-D1F9-477A-BDF9-81C4A7A748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29" y="553969"/>
            <a:ext cx="5436705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29" y="2141537"/>
            <a:ext cx="5436705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8974AC-56F1-480D-A682-890D3FCDE87C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24495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604C2822-C6E6-4555-8299-7A47B78D8F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25" y="553969"/>
            <a:ext cx="8587889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025" y="2141537"/>
            <a:ext cx="8587889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8974AC-56F1-480D-A682-890D3FCDE87C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67073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4EC39CC-DFBD-4A61-9BBF-BD2874ADA5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25" y="553969"/>
            <a:ext cx="8587889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025" y="2141537"/>
            <a:ext cx="8587889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8974AC-56F1-480D-A682-890D3FCDE87C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14889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3FD899F-128D-42BB-873A-5C0C7631CC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25" y="553969"/>
            <a:ext cx="8587889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025" y="2141537"/>
            <a:ext cx="8587889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8974AC-56F1-480D-A682-890D3FCDE87C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68634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82BDDA8-A91E-4DAA-8DFC-65930FAAB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80" y="553969"/>
            <a:ext cx="8145072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80" y="2141537"/>
            <a:ext cx="8145072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2958B9-DD19-40BC-921B-0EFD4CC3D329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3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8B6FD2-7886-4228-86D6-7E09AF5D7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DF5D4-F660-4DF8-BCEE-C9E9856D0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80092-2704-44AB-87B3-28D6FE7EF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17D35-90FE-42BA-8B62-9AC3173EEB56}" type="datetime1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0273-0E8A-4547-8217-28EE89696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87888-2FFC-4973-AFAF-5BEFDD723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48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70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1" r:id="rId12"/>
    <p:sldLayoutId id="2147483672" r:id="rId13"/>
    <p:sldLayoutId id="2147483669" r:id="rId14"/>
    <p:sldLayoutId id="2147483653" r:id="rId15"/>
    <p:sldLayoutId id="2147483668" r:id="rId16"/>
    <p:sldLayoutId id="2147483651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9FD9F-8487-48FB-8FE2-A6BB2C0D6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25" y="1187355"/>
            <a:ext cx="8587889" cy="224164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Georgia" panose="02040502050405020303" pitchFamily="18" charset="0"/>
              </a:rPr>
              <a:t>Pinellas county </a:t>
            </a:r>
            <a:br>
              <a:rPr lang="en-US" sz="4400" dirty="0">
                <a:latin typeface="Georgia" panose="02040502050405020303" pitchFamily="18" charset="0"/>
              </a:rPr>
            </a:br>
            <a:r>
              <a:rPr lang="en-US" sz="4400" dirty="0">
                <a:latin typeface="Georgia" panose="02040502050405020303" pitchFamily="18" charset="0"/>
              </a:rPr>
              <a:t>tourist development council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EB0F1-E6B7-E747-A5D8-B03CF5B6A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025" y="4121623"/>
            <a:ext cx="8587889" cy="2371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>
                <a:latin typeface="Georgia" panose="02040502050405020303" pitchFamily="18" charset="0"/>
              </a:rPr>
              <a:t>SEPTEMBER 21, 2022</a:t>
            </a:r>
          </a:p>
          <a:p>
            <a:pPr marL="0" indent="0" algn="ctr">
              <a:buNone/>
            </a:pPr>
            <a:r>
              <a:rPr lang="en-US" sz="3600" i="1" dirty="0">
                <a:latin typeface="Georgia" panose="02040502050405020303" pitchFamily="18" charset="0"/>
              </a:rPr>
              <a:t>9:00 a.m. – 12:00 p.m.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FC2BC-98CA-4DB5-9740-7F2E8F0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2063-5BF2-498B-8776-B358891F4D90}" type="slidenum">
              <a:rPr lang="en-US" smtClean="0"/>
              <a:pPr/>
              <a:t>1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66185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9FD9F-8487-48FB-8FE2-A6BB2C0D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Visitor profile – </a:t>
            </a:r>
            <a:r>
              <a:rPr lang="en-US" dirty="0" err="1">
                <a:latin typeface="Georgia" panose="02040502050405020303" pitchFamily="18" charset="0"/>
              </a:rPr>
              <a:t>july</a:t>
            </a:r>
            <a:r>
              <a:rPr lang="en-US" dirty="0">
                <a:latin typeface="Georgia" panose="02040502050405020303" pitchFamily="18" charset="0"/>
              </a:rPr>
              <a:t> 2022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ACBA09-8A16-8B44-9A1F-88E3F81A7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042" y="1097406"/>
            <a:ext cx="11642958" cy="56157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  <a:tabLst>
                <a:tab pos="8509000" algn="r"/>
                <a:tab pos="11242675" algn="r"/>
              </a:tabLst>
            </a:pPr>
            <a:r>
              <a:rPr lang="en-US" sz="3600" b="1" u="sng" dirty="0">
                <a:latin typeface="Georgia" panose="02040502050405020303" pitchFamily="18" charset="0"/>
              </a:rPr>
              <a:t>Metric	2022	2021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tabLst>
                <a:tab pos="8509000" algn="r"/>
                <a:tab pos="11242675" algn="r"/>
              </a:tabLst>
            </a:pPr>
            <a:r>
              <a:rPr lang="en-US" sz="3600" dirty="0">
                <a:latin typeface="Georgia" panose="02040502050405020303" pitchFamily="18" charset="0"/>
              </a:rPr>
              <a:t>Daily Spend: 	</a:t>
            </a:r>
            <a:r>
              <a:rPr lang="en-US" sz="3600" b="1" dirty="0">
                <a:latin typeface="Georgia" panose="02040502050405020303" pitchFamily="18" charset="0"/>
              </a:rPr>
              <a:t>$331	$291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tabLst>
                <a:tab pos="8509000" algn="r"/>
                <a:tab pos="11242675" algn="r"/>
              </a:tabLst>
            </a:pPr>
            <a:r>
              <a:rPr lang="en-US" sz="3600" dirty="0">
                <a:latin typeface="Georgia" panose="02040502050405020303" pitchFamily="18" charset="0"/>
              </a:rPr>
              <a:t>Travel Party Size: 	2.8	2.9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tabLst>
                <a:tab pos="8509000" algn="r"/>
                <a:tab pos="11242675" algn="r"/>
              </a:tabLst>
            </a:pPr>
            <a:r>
              <a:rPr lang="en-US" sz="3600" dirty="0">
                <a:latin typeface="Georgia" panose="02040502050405020303" pitchFamily="18" charset="0"/>
              </a:rPr>
              <a:t>Avg. Time –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tabLst>
                <a:tab pos="8509000" algn="r"/>
                <a:tab pos="11242675" algn="r"/>
              </a:tabLst>
            </a:pPr>
            <a:r>
              <a:rPr lang="en-US" sz="3600" dirty="0">
                <a:latin typeface="Georgia" panose="02040502050405020303" pitchFamily="18" charset="0"/>
              </a:rPr>
              <a:t>   Decision to Arrival (Days):	</a:t>
            </a:r>
            <a:r>
              <a:rPr lang="en-US" sz="3600" b="1" dirty="0">
                <a:latin typeface="Georgia" panose="02040502050405020303" pitchFamily="18" charset="0"/>
              </a:rPr>
              <a:t>61	46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tabLst>
                <a:tab pos="8509000" algn="r"/>
                <a:tab pos="11242675" algn="r"/>
              </a:tabLst>
            </a:pPr>
            <a:r>
              <a:rPr lang="en-US" sz="3600" dirty="0">
                <a:latin typeface="Georgia" panose="02040502050405020303" pitchFamily="18" charset="0"/>
              </a:rPr>
              <a:t>Mean Days: 	</a:t>
            </a:r>
            <a:r>
              <a:rPr lang="en-US" sz="3600" b="1" dirty="0">
                <a:latin typeface="Georgia" panose="02040502050405020303" pitchFamily="18" charset="0"/>
              </a:rPr>
              <a:t>2.9	3.2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tabLst>
                <a:tab pos="8509000" algn="r"/>
                <a:tab pos="11242675" algn="r"/>
              </a:tabLst>
            </a:pPr>
            <a:r>
              <a:rPr lang="en-US" sz="3600" dirty="0">
                <a:latin typeface="Georgia" panose="02040502050405020303" pitchFamily="18" charset="0"/>
              </a:rPr>
              <a:t>Mean Nights: 	1.9	 2.3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tabLst>
                <a:tab pos="8509000" algn="r"/>
                <a:tab pos="11242675" algn="r"/>
              </a:tabLst>
            </a:pPr>
            <a:r>
              <a:rPr lang="en-US" sz="3600" dirty="0">
                <a:latin typeface="Georgia" panose="02040502050405020303" pitchFamily="18" charset="0"/>
              </a:rPr>
              <a:t>Stayed Overnight: 	38%	34%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tabLst>
                <a:tab pos="8509000" algn="r"/>
                <a:tab pos="11242675" algn="r"/>
              </a:tabLst>
            </a:pPr>
            <a:r>
              <a:rPr lang="en-US" sz="3600" dirty="0">
                <a:latin typeface="Georgia" panose="02040502050405020303" pitchFamily="18" charset="0"/>
              </a:rPr>
              <a:t>Average Age:	47	46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tabLst>
                <a:tab pos="8509000" algn="r"/>
                <a:tab pos="11242675" algn="r"/>
              </a:tabLst>
            </a:pPr>
            <a:r>
              <a:rPr lang="en-US" sz="3600" dirty="0">
                <a:latin typeface="Georgia" panose="02040502050405020303" pitchFamily="18" charset="0"/>
              </a:rPr>
              <a:t>Average Income:	$115,364	$116,070</a:t>
            </a:r>
          </a:p>
        </p:txBody>
      </p:sp>
    </p:spTree>
    <p:extLst>
      <p:ext uri="{BB962C8B-B14F-4D97-AF65-F5344CB8AC3E}">
        <p14:creationId xmlns:p14="http://schemas.microsoft.com/office/powerpoint/2010/main" val="1248994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9FD9F-8487-48FB-8FE2-A6BB2C0D6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25" y="1187355"/>
            <a:ext cx="8587889" cy="224164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Georgia" panose="02040502050405020303" pitchFamily="18" charset="0"/>
              </a:rPr>
              <a:t>Pinellas county </a:t>
            </a:r>
            <a:br>
              <a:rPr lang="en-US" sz="4400" dirty="0">
                <a:latin typeface="Georgia" panose="02040502050405020303" pitchFamily="18" charset="0"/>
              </a:rPr>
            </a:br>
            <a:r>
              <a:rPr lang="en-US" sz="4400" dirty="0">
                <a:latin typeface="Georgia" panose="02040502050405020303" pitchFamily="18" charset="0"/>
              </a:rPr>
              <a:t>tourist development council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EB0F1-E6B7-E747-A5D8-B03CF5B6A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025" y="4121623"/>
            <a:ext cx="8587889" cy="2371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>
                <a:latin typeface="Georgia" panose="02040502050405020303" pitchFamily="18" charset="0"/>
              </a:rPr>
              <a:t>NEXT MEETING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rgbClr val="FF0000"/>
                </a:solidFill>
                <a:latin typeface="Georgia" panose="02040502050405020303" pitchFamily="18" charset="0"/>
              </a:rPr>
              <a:t>OCTOBER 26, 2022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rgbClr val="FF0000"/>
                </a:solidFill>
                <a:latin typeface="Georgia" panose="02040502050405020303" pitchFamily="18" charset="0"/>
              </a:rPr>
              <a:t>9:00 a.m. – 12:00 p.m.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FC2BC-98CA-4DB5-9740-7F2E8F0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2063-5BF2-498B-8776-B358891F4D90}" type="slidenum">
              <a:rPr lang="en-US" smtClean="0"/>
              <a:pPr/>
              <a:t>11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8797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9FD9F-8487-48FB-8FE2-A6BB2C0D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DESTINATION METRICS - TDT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FC2BC-98CA-4DB5-9740-7F2E8F0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/>
          <a:p>
            <a:fld id="{D9CD2063-5BF2-498B-8776-B358891F4D9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ACBA09-8A16-8B44-9A1F-88E3F81A7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79" y="832621"/>
            <a:ext cx="11588718" cy="87366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187950" algn="r"/>
                <a:tab pos="7196138" algn="r"/>
                <a:tab pos="9078913" algn="r"/>
                <a:tab pos="10961688" algn="r"/>
              </a:tabLst>
            </a:pPr>
            <a:r>
              <a:rPr lang="en-US" sz="2800" b="1" u="sng" dirty="0">
                <a:latin typeface="Georgia" panose="02040502050405020303" pitchFamily="18" charset="0"/>
              </a:rPr>
              <a:t>Metric	2022	FY 22	2021	FY 21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187950" algn="r"/>
                <a:tab pos="7196138" algn="r"/>
                <a:tab pos="9078913" algn="r"/>
                <a:tab pos="10961688" algn="r"/>
              </a:tabLst>
            </a:pPr>
            <a:r>
              <a:rPr lang="en-US" sz="2800" dirty="0">
                <a:latin typeface="Georgia" panose="02040502050405020303" pitchFamily="18" charset="0"/>
              </a:rPr>
              <a:t>July Collections	</a:t>
            </a:r>
            <a:r>
              <a:rPr lang="en-US" sz="2800" b="1" dirty="0">
                <a:latin typeface="Georgia" panose="02040502050405020303" pitchFamily="18" charset="0"/>
              </a:rPr>
              <a:t>$8.9M</a:t>
            </a:r>
            <a:r>
              <a:rPr lang="en-US" sz="2800" dirty="0">
                <a:latin typeface="Georgia" panose="02040502050405020303" pitchFamily="18" charset="0"/>
              </a:rPr>
              <a:t>	$84.0M	</a:t>
            </a:r>
            <a:r>
              <a:rPr lang="en-US" sz="2800" b="1" dirty="0">
                <a:latin typeface="Georgia" panose="02040502050405020303" pitchFamily="18" charset="0"/>
              </a:rPr>
              <a:t>$8.6M</a:t>
            </a:r>
            <a:r>
              <a:rPr lang="en-US" sz="2800" dirty="0">
                <a:latin typeface="Georgia" panose="02040502050405020303" pitchFamily="18" charset="0"/>
              </a:rPr>
              <a:t>	$63.3M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AFB31C0-55FF-764A-96B5-35F37EBDC3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910929"/>
              </p:ext>
            </p:extLst>
          </p:nvPr>
        </p:nvGraphicFramePr>
        <p:xfrm>
          <a:off x="134910" y="1828800"/>
          <a:ext cx="12057089" cy="4884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790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8625B-5A69-8034-6D21-358B070D9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TDT Collection by City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E5B2253-9DAA-A602-C86A-D7D3A54D4A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366571"/>
              </p:ext>
            </p:extLst>
          </p:nvPr>
        </p:nvGraphicFramePr>
        <p:xfrm>
          <a:off x="395079" y="832621"/>
          <a:ext cx="11588717" cy="5805380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6440727">
                  <a:extLst>
                    <a:ext uri="{9D8B030D-6E8A-4147-A177-3AD203B41FA5}">
                      <a16:colId xmlns:a16="http://schemas.microsoft.com/office/drawing/2014/main" val="1649662860"/>
                    </a:ext>
                  </a:extLst>
                </a:gridCol>
                <a:gridCol w="1846555">
                  <a:extLst>
                    <a:ext uri="{9D8B030D-6E8A-4147-A177-3AD203B41FA5}">
                      <a16:colId xmlns:a16="http://schemas.microsoft.com/office/drawing/2014/main" val="2263627011"/>
                    </a:ext>
                  </a:extLst>
                </a:gridCol>
                <a:gridCol w="1935332">
                  <a:extLst>
                    <a:ext uri="{9D8B030D-6E8A-4147-A177-3AD203B41FA5}">
                      <a16:colId xmlns:a16="http://schemas.microsoft.com/office/drawing/2014/main" val="367479051"/>
                    </a:ext>
                  </a:extLst>
                </a:gridCol>
                <a:gridCol w="1366103">
                  <a:extLst>
                    <a:ext uri="{9D8B030D-6E8A-4147-A177-3AD203B41FA5}">
                      <a16:colId xmlns:a16="http://schemas.microsoft.com/office/drawing/2014/main" val="412717446"/>
                    </a:ext>
                  </a:extLst>
                </a:gridCol>
              </a:tblGrid>
              <a:tr h="378697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1" u="sng" dirty="0"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sng" dirty="0">
                          <a:effectLst/>
                          <a:latin typeface="Georgia" panose="02040502050405020303" pitchFamily="18" charset="0"/>
                        </a:rPr>
                        <a:t>July 2022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sng" dirty="0">
                          <a:effectLst/>
                          <a:latin typeface="Georgia" panose="02040502050405020303" pitchFamily="18" charset="0"/>
                        </a:rPr>
                        <a:t>July 2021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sng" dirty="0">
                          <a:effectLst/>
                          <a:latin typeface="Georgia" panose="02040502050405020303" pitchFamily="18" charset="0"/>
                        </a:rPr>
                        <a:t>% CHG.</a:t>
                      </a:r>
                    </a:p>
                  </a:txBody>
                  <a:tcPr marL="18249" marR="18249" marT="12166" marB="12166" anchor="ctr"/>
                </a:tc>
                <a:extLst>
                  <a:ext uri="{0D108BD9-81ED-4DB2-BD59-A6C34878D82A}">
                    <a16:rowId xmlns:a16="http://schemas.microsoft.com/office/drawing/2014/main" val="3128102809"/>
                  </a:ext>
                </a:extLst>
              </a:tr>
              <a:tr h="378697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Belleair/Belleair Beach/Bluffs/Shores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Georgia" panose="02040502050405020303" pitchFamily="18" charset="0"/>
                        </a:rPr>
                        <a:t>$37,652.68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Georgia" panose="02040502050405020303" pitchFamily="18" charset="0"/>
                        </a:rPr>
                        <a:t>$39,009.74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Georgia" panose="02040502050405020303" pitchFamily="18" charset="0"/>
                        </a:rPr>
                        <a:t>-3.5%</a:t>
                      </a:r>
                    </a:p>
                  </a:txBody>
                  <a:tcPr marL="18249" marR="18249" marT="12166" marB="12166" anchor="ctr"/>
                </a:tc>
                <a:extLst>
                  <a:ext uri="{0D108BD9-81ED-4DB2-BD59-A6C34878D82A}">
                    <a16:rowId xmlns:a16="http://schemas.microsoft.com/office/drawing/2014/main" val="1480929174"/>
                  </a:ext>
                </a:extLst>
              </a:tr>
              <a:tr h="378697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Clearwater/Clearwater Beach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$2,537,023.39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Georgia" panose="02040502050405020303" pitchFamily="18" charset="0"/>
                        </a:rPr>
                        <a:t>$2,746,605.44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-7.6%</a:t>
                      </a:r>
                    </a:p>
                  </a:txBody>
                  <a:tcPr marL="18249" marR="18249" marT="12166" marB="12166" anchor="ctr"/>
                </a:tc>
                <a:extLst>
                  <a:ext uri="{0D108BD9-81ED-4DB2-BD59-A6C34878D82A}">
                    <a16:rowId xmlns:a16="http://schemas.microsoft.com/office/drawing/2014/main" val="3696692726"/>
                  </a:ext>
                </a:extLst>
              </a:tr>
              <a:tr h="378697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  <a:latin typeface="Georgia" panose="02040502050405020303" pitchFamily="18" charset="0"/>
                        </a:rPr>
                        <a:t>Dunedin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$78,141.99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Georgia" panose="02040502050405020303" pitchFamily="18" charset="0"/>
                        </a:rPr>
                        <a:t>$91,861.21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-14.9%</a:t>
                      </a:r>
                    </a:p>
                  </a:txBody>
                  <a:tcPr marL="18249" marR="18249" marT="12166" marB="12166" anchor="ctr"/>
                </a:tc>
                <a:extLst>
                  <a:ext uri="{0D108BD9-81ED-4DB2-BD59-A6C34878D82A}">
                    <a16:rowId xmlns:a16="http://schemas.microsoft.com/office/drawing/2014/main" val="4119698933"/>
                  </a:ext>
                </a:extLst>
              </a:tr>
              <a:tr h="378697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Indian Rocks Beach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$90,261.43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Georgia" panose="02040502050405020303" pitchFamily="18" charset="0"/>
                        </a:rPr>
                        <a:t>$89,146.52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1.3%</a:t>
                      </a:r>
                    </a:p>
                  </a:txBody>
                  <a:tcPr marL="18249" marR="18249" marT="12166" marB="12166" anchor="ctr"/>
                </a:tc>
                <a:extLst>
                  <a:ext uri="{0D108BD9-81ED-4DB2-BD59-A6C34878D82A}">
                    <a16:rowId xmlns:a16="http://schemas.microsoft.com/office/drawing/2014/main" val="2748678258"/>
                  </a:ext>
                </a:extLst>
              </a:tr>
              <a:tr h="378697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Indian Shores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$49,083.25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Georgia" panose="02040502050405020303" pitchFamily="18" charset="0"/>
                        </a:rPr>
                        <a:t>$42,415.11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15.7%</a:t>
                      </a:r>
                    </a:p>
                  </a:txBody>
                  <a:tcPr marL="18249" marR="18249" marT="12166" marB="12166" anchor="ctr"/>
                </a:tc>
                <a:extLst>
                  <a:ext uri="{0D108BD9-81ED-4DB2-BD59-A6C34878D82A}">
                    <a16:rowId xmlns:a16="http://schemas.microsoft.com/office/drawing/2014/main" val="2037955580"/>
                  </a:ext>
                </a:extLst>
              </a:tr>
              <a:tr h="378697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Madeira Beach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$152,051.86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Georgia" panose="02040502050405020303" pitchFamily="18" charset="0"/>
                        </a:rPr>
                        <a:t>$153,951.72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-1.2%</a:t>
                      </a:r>
                    </a:p>
                  </a:txBody>
                  <a:tcPr marL="18249" marR="18249" marT="12166" marB="12166" anchor="ctr"/>
                </a:tc>
                <a:extLst>
                  <a:ext uri="{0D108BD9-81ED-4DB2-BD59-A6C34878D82A}">
                    <a16:rowId xmlns:a16="http://schemas.microsoft.com/office/drawing/2014/main" val="2914952127"/>
                  </a:ext>
                </a:extLst>
              </a:tr>
              <a:tr h="378697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Miscellaneous/Other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$3,179,021.67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$2,639,867.03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20.4%</a:t>
                      </a:r>
                    </a:p>
                  </a:txBody>
                  <a:tcPr marL="18249" marR="18249" marT="12166" marB="12166" anchor="ctr"/>
                </a:tc>
                <a:extLst>
                  <a:ext uri="{0D108BD9-81ED-4DB2-BD59-A6C34878D82A}">
                    <a16:rowId xmlns:a16="http://schemas.microsoft.com/office/drawing/2014/main" val="4035857660"/>
                  </a:ext>
                </a:extLst>
              </a:tr>
              <a:tr h="503622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  <a:latin typeface="Georgia" panose="02040502050405020303" pitchFamily="18" charset="0"/>
                        </a:rPr>
                        <a:t>N Redington Beach/Redington Beach/Redington Shores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$133,258.81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Georgia" panose="02040502050405020303" pitchFamily="18" charset="0"/>
                        </a:rPr>
                        <a:t>$134,472.74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-0.9%</a:t>
                      </a:r>
                    </a:p>
                  </a:txBody>
                  <a:tcPr marL="18249" marR="18249" marT="12166" marB="12166" anchor="ctr"/>
                </a:tc>
                <a:extLst>
                  <a:ext uri="{0D108BD9-81ED-4DB2-BD59-A6C34878D82A}">
                    <a16:rowId xmlns:a16="http://schemas.microsoft.com/office/drawing/2014/main" val="2123236387"/>
                  </a:ext>
                </a:extLst>
              </a:tr>
              <a:tr h="378697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Oldsmar/Safety Harbor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$102,407.15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Georgia" panose="02040502050405020303" pitchFamily="18" charset="0"/>
                        </a:rPr>
                        <a:t>$115,567.57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-11.4%</a:t>
                      </a:r>
                    </a:p>
                  </a:txBody>
                  <a:tcPr marL="18249" marR="18249" marT="12166" marB="12166" anchor="ctr"/>
                </a:tc>
                <a:extLst>
                  <a:ext uri="{0D108BD9-81ED-4DB2-BD59-A6C34878D82A}">
                    <a16:rowId xmlns:a16="http://schemas.microsoft.com/office/drawing/2014/main" val="3468969626"/>
                  </a:ext>
                </a:extLst>
              </a:tr>
              <a:tr h="378697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Palm Harbor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$50,427.12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Georgia" panose="02040502050405020303" pitchFamily="18" charset="0"/>
                        </a:rPr>
                        <a:t>$65,297.10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-22.8%</a:t>
                      </a:r>
                    </a:p>
                  </a:txBody>
                  <a:tcPr marL="18249" marR="18249" marT="12166" marB="12166" anchor="ctr"/>
                </a:tc>
                <a:extLst>
                  <a:ext uri="{0D108BD9-81ED-4DB2-BD59-A6C34878D82A}">
                    <a16:rowId xmlns:a16="http://schemas.microsoft.com/office/drawing/2014/main" val="748637614"/>
                  </a:ext>
                </a:extLst>
              </a:tr>
              <a:tr h="378697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St Pete Beach/Tierra Verde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$1,336,753.98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Georgia" panose="02040502050405020303" pitchFamily="18" charset="0"/>
                        </a:rPr>
                        <a:t>$1,232,612.81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8.4%</a:t>
                      </a:r>
                    </a:p>
                  </a:txBody>
                  <a:tcPr marL="18249" marR="18249" marT="12166" marB="12166" anchor="ctr"/>
                </a:tc>
                <a:extLst>
                  <a:ext uri="{0D108BD9-81ED-4DB2-BD59-A6C34878D82A}">
                    <a16:rowId xmlns:a16="http://schemas.microsoft.com/office/drawing/2014/main" val="1059373857"/>
                  </a:ext>
                </a:extLst>
              </a:tr>
              <a:tr h="378697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St Petersburg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$654,275.83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Georgia" panose="02040502050405020303" pitchFamily="18" charset="0"/>
                        </a:rPr>
                        <a:t>$787,084.30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-16.9%</a:t>
                      </a:r>
                    </a:p>
                  </a:txBody>
                  <a:tcPr marL="18249" marR="18249" marT="12166" marB="12166" anchor="ctr"/>
                </a:tc>
                <a:extLst>
                  <a:ext uri="{0D108BD9-81ED-4DB2-BD59-A6C34878D82A}">
                    <a16:rowId xmlns:a16="http://schemas.microsoft.com/office/drawing/2014/main" val="2107842567"/>
                  </a:ext>
                </a:extLst>
              </a:tr>
              <a:tr h="378697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Tarpon Springs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$36,928.76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Georgia" panose="02040502050405020303" pitchFamily="18" charset="0"/>
                        </a:rPr>
                        <a:t>$42,989.76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-14.1%</a:t>
                      </a:r>
                    </a:p>
                  </a:txBody>
                  <a:tcPr marL="18249" marR="18249" marT="12166" marB="12166" anchor="ctr"/>
                </a:tc>
                <a:extLst>
                  <a:ext uri="{0D108BD9-81ED-4DB2-BD59-A6C34878D82A}">
                    <a16:rowId xmlns:a16="http://schemas.microsoft.com/office/drawing/2014/main" val="424466786"/>
                  </a:ext>
                </a:extLst>
              </a:tr>
              <a:tr h="378697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Treasure Island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$407,233.22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Georgia" panose="02040502050405020303" pitchFamily="18" charset="0"/>
                        </a:rPr>
                        <a:t>$400,967.95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Georgia" panose="02040502050405020303" pitchFamily="18" charset="0"/>
                        </a:rPr>
                        <a:t>1.6%</a:t>
                      </a:r>
                    </a:p>
                  </a:txBody>
                  <a:tcPr marL="18249" marR="18249" marT="12166" marB="12166" anchor="ctr"/>
                </a:tc>
                <a:extLst>
                  <a:ext uri="{0D108BD9-81ED-4DB2-BD59-A6C34878D82A}">
                    <a16:rowId xmlns:a16="http://schemas.microsoft.com/office/drawing/2014/main" val="85232200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925DF-3FE3-8C48-AAEF-412773D8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2063-5BF2-498B-8776-B358891F4D90}" type="slidenum">
              <a:rPr lang="en-US" smtClean="0"/>
              <a:pPr/>
              <a:t>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0679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9FD9F-8487-48FB-8FE2-A6BB2C0D6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79" y="144610"/>
            <a:ext cx="9707567" cy="68782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DESTINATION METRICS - HOTELS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FC2BC-98CA-4DB5-9740-7F2E8F0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D2063-5BF2-498B-8776-B358891F4D9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ACBA09-8A16-8B44-9A1F-88E3F81A7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79" y="1422068"/>
            <a:ext cx="11588718" cy="1845787"/>
          </a:xfrm>
          <a:ln w="19050">
            <a:noFill/>
          </a:ln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473700" algn="r"/>
                <a:tab pos="8224838" algn="r"/>
                <a:tab pos="10853738" algn="r"/>
              </a:tabLst>
            </a:pPr>
            <a:r>
              <a:rPr lang="en-US" b="1" u="sng" dirty="0">
                <a:latin typeface="Georgia" panose="02040502050405020303" pitchFamily="18" charset="0"/>
              </a:rPr>
              <a:t>Metric (JULY)	2022	2021	2019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73700" algn="r"/>
                <a:tab pos="8224838" algn="r"/>
                <a:tab pos="10853738" algn="r"/>
              </a:tabLst>
            </a:pPr>
            <a:r>
              <a:rPr lang="en-US" b="1" dirty="0">
                <a:latin typeface="Georgia" panose="02040502050405020303" pitchFamily="18" charset="0"/>
              </a:rPr>
              <a:t>Occupancy</a:t>
            </a:r>
            <a:r>
              <a:rPr lang="en-US" dirty="0">
                <a:latin typeface="Georgia" panose="02040502050405020303" pitchFamily="18" charset="0"/>
              </a:rPr>
              <a:t>	72%	78%	75%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73700" algn="r"/>
                <a:tab pos="8224838" algn="r"/>
                <a:tab pos="10853738" algn="r"/>
              </a:tabLst>
            </a:pPr>
            <a:r>
              <a:rPr lang="en-US" b="1" dirty="0">
                <a:latin typeface="Georgia" panose="02040502050405020303" pitchFamily="18" charset="0"/>
              </a:rPr>
              <a:t>Avg. Daily Rate</a:t>
            </a:r>
            <a:r>
              <a:rPr lang="en-US" dirty="0">
                <a:latin typeface="Georgia" panose="02040502050405020303" pitchFamily="18" charset="0"/>
              </a:rPr>
              <a:t>	$199	$199	$153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6C2E87D-30C0-2046-8405-39C95B91724C}"/>
              </a:ext>
            </a:extLst>
          </p:cNvPr>
          <p:cNvSpPr txBox="1">
            <a:spLocks/>
          </p:cNvSpPr>
          <p:nvPr/>
        </p:nvSpPr>
        <p:spPr>
          <a:xfrm>
            <a:off x="395079" y="3590145"/>
            <a:ext cx="11588718" cy="3216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32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tabLst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8275638" algn="r"/>
                <a:tab pos="10961688" algn="r"/>
              </a:tabLst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eorgia" panose="02040502050405020303" pitchFamily="18" charset="0"/>
              </a:rPr>
              <a:t>Area (Hotels)	JUL 2022	JUL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8275638" algn="r"/>
                <a:tab pos="10961688" algn="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eorgia" panose="02040502050405020303" pitchFamily="18" charset="0"/>
              </a:rPr>
              <a:t>Beach (Occupancy)	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Georgia" panose="02040502050405020303" pitchFamily="18" charset="0"/>
              </a:rPr>
              <a:t>77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eorgia" panose="02040502050405020303" pitchFamily="18" charset="0"/>
              </a:rPr>
              <a:t>%	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Georgia" panose="02040502050405020303" pitchFamily="18" charset="0"/>
              </a:rPr>
              <a:t>81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eorgia" panose="02040502050405020303" pitchFamily="18" charset="0"/>
              </a:rPr>
              <a:t>%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8275638" algn="r"/>
                <a:tab pos="10961688" algn="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eorgia" panose="02040502050405020303" pitchFamily="18" charset="0"/>
              </a:rPr>
              <a:t>Inland (Occupancy)	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Georgia" panose="02040502050405020303" pitchFamily="18" charset="0"/>
              </a:rPr>
              <a:t>68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eorgia" panose="02040502050405020303" pitchFamily="18" charset="0"/>
              </a:rPr>
              <a:t>%	77%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8275638" algn="r"/>
                <a:tab pos="10961688" algn="r"/>
              </a:tabLst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8275638" algn="r"/>
                <a:tab pos="10961688" algn="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eorgia" panose="02040502050405020303" pitchFamily="18" charset="0"/>
              </a:rPr>
              <a:t>Beach (ADR)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eorgia" panose="02040502050405020303" pitchFamily="18" charset="0"/>
              </a:rPr>
              <a:t>	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eorgia" panose="02040502050405020303" pitchFamily="18" charset="0"/>
              </a:rPr>
              <a:t>$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Georgia" panose="02040502050405020303" pitchFamily="18" charset="0"/>
              </a:rPr>
              <a:t>282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eorgia" panose="02040502050405020303" pitchFamily="18" charset="0"/>
              </a:rPr>
              <a:t>	$291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8275638" algn="r"/>
                <a:tab pos="10961688" algn="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eorgia" panose="02040502050405020303" pitchFamily="18" charset="0"/>
              </a:rPr>
              <a:t>Inland (ADR)	$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Georgia" panose="02040502050405020303" pitchFamily="18" charset="0"/>
              </a:rPr>
              <a:t>125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eorgia" panose="02040502050405020303" pitchFamily="18" charset="0"/>
              </a:rPr>
              <a:t>	$125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A2D9BE-7BF5-AA32-0D07-135D78105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829" y="700448"/>
            <a:ext cx="711214" cy="61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FB7B94-7622-903E-9A98-EC4861F1F800}"/>
              </a:ext>
            </a:extLst>
          </p:cNvPr>
          <p:cNvCxnSpPr>
            <a:cxnSpLocks/>
          </p:cNvCxnSpPr>
          <p:nvPr/>
        </p:nvCxnSpPr>
        <p:spPr>
          <a:xfrm>
            <a:off x="395079" y="5370990"/>
            <a:ext cx="11401842" cy="0"/>
          </a:xfrm>
          <a:prstGeom prst="line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59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9FD9F-8487-48FB-8FE2-A6BB2C0D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Lodging METRICS - OCCUPANCY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FC2BC-98CA-4DB5-9740-7F2E8F0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D2063-5BF2-498B-8776-B358891F4D9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42AEF-A945-ED4B-B4CC-90562C745ED8}"/>
              </a:ext>
            </a:extLst>
          </p:cNvPr>
          <p:cNvSpPr txBox="1"/>
          <p:nvPr/>
        </p:nvSpPr>
        <p:spPr>
          <a:xfrm>
            <a:off x="395079" y="6254320"/>
            <a:ext cx="217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SOURCE: STR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DBE5A42-5F21-6248-B400-9062205DC5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266461"/>
              </p:ext>
            </p:extLst>
          </p:nvPr>
        </p:nvGraphicFramePr>
        <p:xfrm>
          <a:off x="517585" y="832620"/>
          <a:ext cx="11438626" cy="5791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794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9FD9F-8487-48FB-8FE2-A6BB2C0D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Lodging METRICS - ADR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FC2BC-98CA-4DB5-9740-7F2E8F0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D2063-5BF2-498B-8776-B358891F4D9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42AEF-A945-ED4B-B4CC-90562C745ED8}"/>
              </a:ext>
            </a:extLst>
          </p:cNvPr>
          <p:cNvSpPr txBox="1"/>
          <p:nvPr/>
        </p:nvSpPr>
        <p:spPr>
          <a:xfrm>
            <a:off x="395079" y="6254320"/>
            <a:ext cx="217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SOURCE: STR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84B31B-A3ED-838A-B135-F07318DE91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416316"/>
              </p:ext>
            </p:extLst>
          </p:nvPr>
        </p:nvGraphicFramePr>
        <p:xfrm>
          <a:off x="395079" y="832621"/>
          <a:ext cx="11561132" cy="5791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3118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9FD9F-8487-48FB-8FE2-A6BB2C0D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DESTINATION METRICS - VR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FC2BC-98CA-4DB5-9740-7F2E8F0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D2063-5BF2-498B-8776-B358891F4D9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94D962D-7BEB-4FBF-AB93-7D05D2C10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446390"/>
              </p:ext>
            </p:extLst>
          </p:nvPr>
        </p:nvGraphicFramePr>
        <p:xfrm>
          <a:off x="395079" y="1079292"/>
          <a:ext cx="11672003" cy="473689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731557">
                  <a:extLst>
                    <a:ext uri="{9D8B030D-6E8A-4147-A177-3AD203B41FA5}">
                      <a16:colId xmlns:a16="http://schemas.microsoft.com/office/drawing/2014/main" val="4085804461"/>
                    </a:ext>
                  </a:extLst>
                </a:gridCol>
                <a:gridCol w="2008682">
                  <a:extLst>
                    <a:ext uri="{9D8B030D-6E8A-4147-A177-3AD203B41FA5}">
                      <a16:colId xmlns:a16="http://schemas.microsoft.com/office/drawing/2014/main" val="2812957923"/>
                    </a:ext>
                  </a:extLst>
                </a:gridCol>
                <a:gridCol w="2623279">
                  <a:extLst>
                    <a:ext uri="{9D8B030D-6E8A-4147-A177-3AD203B41FA5}">
                      <a16:colId xmlns:a16="http://schemas.microsoft.com/office/drawing/2014/main" val="4139773047"/>
                    </a:ext>
                  </a:extLst>
                </a:gridCol>
                <a:gridCol w="2308485">
                  <a:extLst>
                    <a:ext uri="{9D8B030D-6E8A-4147-A177-3AD203B41FA5}">
                      <a16:colId xmlns:a16="http://schemas.microsoft.com/office/drawing/2014/main" val="593144618"/>
                    </a:ext>
                  </a:extLst>
                </a:gridCol>
              </a:tblGrid>
              <a:tr h="8669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u="sng" strike="noStrike" dirty="0">
                          <a:effectLst/>
                          <a:latin typeface="Georgia" panose="02040502050405020303" pitchFamily="18" charset="0"/>
                        </a:rPr>
                        <a:t>KPI (July)</a:t>
                      </a:r>
                      <a:endParaRPr lang="en-US" sz="32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u="sng" strike="noStrike" dirty="0">
                          <a:effectLst/>
                          <a:latin typeface="Georgia" panose="02040502050405020303" pitchFamily="18" charset="0"/>
                        </a:rPr>
                        <a:t>2022</a:t>
                      </a:r>
                      <a:endParaRPr lang="en-US" sz="32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u="sng" strike="noStrike" dirty="0">
                          <a:effectLst/>
                          <a:latin typeface="Georgia" panose="02040502050405020303" pitchFamily="18" charset="0"/>
                        </a:rPr>
                        <a:t>2021</a:t>
                      </a:r>
                      <a:endParaRPr lang="en-US" sz="32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u="sng" strike="noStrike" dirty="0">
                          <a:effectLst/>
                          <a:latin typeface="Georgia" panose="02040502050405020303" pitchFamily="18" charset="0"/>
                        </a:rPr>
                        <a:t>Difference</a:t>
                      </a:r>
                      <a:endParaRPr lang="en-US" sz="32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6503124"/>
                  </a:ext>
                </a:extLst>
              </a:tr>
              <a:tr h="866286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 dirty="0">
                          <a:effectLst/>
                          <a:latin typeface="Georgia" panose="02040502050405020303" pitchFamily="18" charset="0"/>
                        </a:rPr>
                        <a:t>Paid Occupancy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55658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65.7%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55658"/>
                          </a:solidFill>
                          <a:effectLst/>
                          <a:latin typeface="Georgia" panose="02040502050405020303" pitchFamily="18" charset="0"/>
                        </a:rPr>
                        <a:t>70.4%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55658"/>
                          </a:solidFill>
                          <a:effectLst/>
                          <a:latin typeface="Georgia" panose="02040502050405020303" pitchFamily="18" charset="0"/>
                        </a:rPr>
                        <a:t>-7%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2774560"/>
                  </a:ext>
                </a:extLst>
              </a:tr>
              <a:tr h="1248243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>
                          <a:effectLst/>
                          <a:latin typeface="Georgia" panose="02040502050405020303" pitchFamily="18" charset="0"/>
                        </a:rPr>
                        <a:t>ADR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55658"/>
                          </a:solidFill>
                          <a:effectLst/>
                          <a:latin typeface="Georgia" panose="02040502050405020303" pitchFamily="18" charset="0"/>
                        </a:rPr>
                        <a:t>$252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55658"/>
                          </a:solidFill>
                          <a:effectLst/>
                          <a:latin typeface="Georgia" panose="02040502050405020303" pitchFamily="18" charset="0"/>
                        </a:rPr>
                        <a:t>$212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55658"/>
                          </a:solidFill>
                          <a:effectLst/>
                          <a:latin typeface="Georgia" panose="02040502050405020303" pitchFamily="18" charset="0"/>
                        </a:rPr>
                        <a:t>19%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613612"/>
                  </a:ext>
                </a:extLst>
              </a:tr>
              <a:tr h="866286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>
                          <a:effectLst/>
                          <a:latin typeface="Georgia" panose="02040502050405020303" pitchFamily="18" charset="0"/>
                        </a:rPr>
                        <a:t>RevPAR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55658"/>
                          </a:solidFill>
                          <a:effectLst/>
                          <a:latin typeface="Georgia" panose="02040502050405020303" pitchFamily="18" charset="0"/>
                        </a:rPr>
                        <a:t>$165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55658"/>
                          </a:solidFill>
                          <a:effectLst/>
                          <a:latin typeface="Georgia" panose="02040502050405020303" pitchFamily="18" charset="0"/>
                        </a:rPr>
                        <a:t>$149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55658"/>
                          </a:solidFill>
                          <a:effectLst/>
                          <a:latin typeface="Georgia" panose="02040502050405020303" pitchFamily="18" charset="0"/>
                        </a:rPr>
                        <a:t>11%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8690713"/>
                  </a:ext>
                </a:extLst>
              </a:tr>
              <a:tr h="889084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 dirty="0">
                          <a:effectLst/>
                          <a:latin typeface="Georgia" panose="02040502050405020303" pitchFamily="18" charset="0"/>
                        </a:rPr>
                        <a:t>Avg. Length of Stay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55658"/>
                          </a:solidFill>
                          <a:effectLst/>
                          <a:latin typeface="Georgia" panose="02040502050405020303" pitchFamily="18" charset="0"/>
                        </a:rPr>
                        <a:t>6.1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55658"/>
                          </a:solidFill>
                          <a:effectLst/>
                          <a:latin typeface="Georgia" panose="02040502050405020303" pitchFamily="18" charset="0"/>
                        </a:rPr>
                        <a:t>6.1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55658"/>
                          </a:solidFill>
                          <a:effectLst/>
                          <a:latin typeface="Georgia" panose="02040502050405020303" pitchFamily="18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18696886"/>
                  </a:ext>
                </a:extLst>
              </a:tr>
            </a:tbl>
          </a:graphicData>
        </a:graphic>
      </p:graphicFrame>
      <p:pic>
        <p:nvPicPr>
          <p:cNvPr id="11" name="image1.png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713" y="6017785"/>
            <a:ext cx="2049834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74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9FD9F-8487-48FB-8FE2-A6BB2C0D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DESTINATION METRICS - VR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FC2BC-98CA-4DB5-9740-7F2E8F0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D2063-5BF2-498B-8776-B358891F4D9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94D962D-7BEB-4FBF-AB93-7D05D2C10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993903"/>
              </p:ext>
            </p:extLst>
          </p:nvPr>
        </p:nvGraphicFramePr>
        <p:xfrm>
          <a:off x="395079" y="1079292"/>
          <a:ext cx="11672003" cy="473689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731557">
                  <a:extLst>
                    <a:ext uri="{9D8B030D-6E8A-4147-A177-3AD203B41FA5}">
                      <a16:colId xmlns:a16="http://schemas.microsoft.com/office/drawing/2014/main" val="4085804461"/>
                    </a:ext>
                  </a:extLst>
                </a:gridCol>
                <a:gridCol w="2008682">
                  <a:extLst>
                    <a:ext uri="{9D8B030D-6E8A-4147-A177-3AD203B41FA5}">
                      <a16:colId xmlns:a16="http://schemas.microsoft.com/office/drawing/2014/main" val="2812957923"/>
                    </a:ext>
                  </a:extLst>
                </a:gridCol>
                <a:gridCol w="2623279">
                  <a:extLst>
                    <a:ext uri="{9D8B030D-6E8A-4147-A177-3AD203B41FA5}">
                      <a16:colId xmlns:a16="http://schemas.microsoft.com/office/drawing/2014/main" val="4139773047"/>
                    </a:ext>
                  </a:extLst>
                </a:gridCol>
                <a:gridCol w="2308485">
                  <a:extLst>
                    <a:ext uri="{9D8B030D-6E8A-4147-A177-3AD203B41FA5}">
                      <a16:colId xmlns:a16="http://schemas.microsoft.com/office/drawing/2014/main" val="593144618"/>
                    </a:ext>
                  </a:extLst>
                </a:gridCol>
              </a:tblGrid>
              <a:tr h="8669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u="sng" strike="noStrike" dirty="0">
                          <a:effectLst/>
                          <a:latin typeface="Georgia" panose="02040502050405020303" pitchFamily="18" charset="0"/>
                        </a:rPr>
                        <a:t>KPI (Oct.-Dec)</a:t>
                      </a:r>
                      <a:endParaRPr lang="en-US" sz="32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u="sng" strike="noStrike" dirty="0">
                          <a:effectLst/>
                          <a:latin typeface="Georgia" panose="02040502050405020303" pitchFamily="18" charset="0"/>
                        </a:rPr>
                        <a:t>2022</a:t>
                      </a:r>
                      <a:endParaRPr lang="en-US" sz="32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u="sng" strike="noStrike" dirty="0">
                          <a:effectLst/>
                          <a:latin typeface="Georgia" panose="02040502050405020303" pitchFamily="18" charset="0"/>
                        </a:rPr>
                        <a:t>2021</a:t>
                      </a:r>
                      <a:endParaRPr lang="en-US" sz="32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u="sng" strike="noStrike" dirty="0">
                          <a:effectLst/>
                          <a:latin typeface="Georgia" panose="02040502050405020303" pitchFamily="18" charset="0"/>
                        </a:rPr>
                        <a:t>Difference</a:t>
                      </a:r>
                      <a:endParaRPr lang="en-US" sz="32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6503124"/>
                  </a:ext>
                </a:extLst>
              </a:tr>
              <a:tr h="866286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 dirty="0">
                          <a:effectLst/>
                          <a:latin typeface="Georgia" panose="02040502050405020303" pitchFamily="18" charset="0"/>
                        </a:rPr>
                        <a:t>Paid Occupancy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55658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27.6%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55658"/>
                          </a:solidFill>
                          <a:effectLst/>
                          <a:latin typeface="Georgia" panose="02040502050405020303" pitchFamily="18" charset="0"/>
                        </a:rPr>
                        <a:t>28.0%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55658"/>
                          </a:solidFill>
                          <a:effectLst/>
                          <a:latin typeface="Georgia" panose="02040502050405020303" pitchFamily="18" charset="0"/>
                        </a:rPr>
                        <a:t>-1%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2774560"/>
                  </a:ext>
                </a:extLst>
              </a:tr>
              <a:tr h="1248243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>
                          <a:effectLst/>
                          <a:latin typeface="Georgia" panose="02040502050405020303" pitchFamily="18" charset="0"/>
                        </a:rPr>
                        <a:t>ADR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55658"/>
                          </a:solidFill>
                          <a:effectLst/>
                          <a:latin typeface="Georgia" panose="02040502050405020303" pitchFamily="18" charset="0"/>
                        </a:rPr>
                        <a:t>$193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55658"/>
                          </a:solidFill>
                          <a:effectLst/>
                          <a:latin typeface="Georgia" panose="02040502050405020303" pitchFamily="18" charset="0"/>
                        </a:rPr>
                        <a:t>$173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55658"/>
                          </a:solidFill>
                          <a:effectLst/>
                          <a:latin typeface="Georgia" panose="02040502050405020303" pitchFamily="18" charset="0"/>
                        </a:rPr>
                        <a:t>11%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613612"/>
                  </a:ext>
                </a:extLst>
              </a:tr>
              <a:tr h="866286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>
                          <a:effectLst/>
                          <a:latin typeface="Georgia" panose="02040502050405020303" pitchFamily="18" charset="0"/>
                        </a:rPr>
                        <a:t>RevPAR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555658"/>
                          </a:solidFill>
                          <a:effectLst/>
                          <a:latin typeface="Georgia" panose="02040502050405020303" pitchFamily="18" charset="0"/>
                        </a:rPr>
                        <a:t>$53</a:t>
                      </a:r>
                      <a:endParaRPr lang="en-US" sz="3200" b="0" i="0" u="none" strike="noStrike" dirty="0">
                        <a:solidFill>
                          <a:srgbClr val="555658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55658"/>
                          </a:solidFill>
                          <a:effectLst/>
                          <a:latin typeface="Georgia" panose="02040502050405020303" pitchFamily="18" charset="0"/>
                        </a:rPr>
                        <a:t>$49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55658"/>
                          </a:solidFill>
                          <a:effectLst/>
                          <a:latin typeface="Georgia" panose="02040502050405020303" pitchFamily="18" charset="0"/>
                        </a:rPr>
                        <a:t>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8690713"/>
                  </a:ext>
                </a:extLst>
              </a:tr>
              <a:tr h="889084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 dirty="0">
                          <a:effectLst/>
                          <a:latin typeface="Georgia" panose="02040502050405020303" pitchFamily="18" charset="0"/>
                        </a:rPr>
                        <a:t>Avg. Length of Stay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55658"/>
                          </a:solidFill>
                          <a:effectLst/>
                          <a:latin typeface="Georgia" panose="02040502050405020303" pitchFamily="18" charset="0"/>
                        </a:rPr>
                        <a:t>7.3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55658"/>
                          </a:solidFill>
                          <a:effectLst/>
                          <a:latin typeface="Georgia" panose="02040502050405020303" pitchFamily="18" charset="0"/>
                        </a:rPr>
                        <a:t>7.1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55658"/>
                          </a:solidFill>
                          <a:effectLst/>
                          <a:latin typeface="Georgia" panose="02040502050405020303" pitchFamily="18" charset="0"/>
                        </a:rPr>
                        <a:t>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18696886"/>
                  </a:ext>
                </a:extLst>
              </a:tr>
            </a:tbl>
          </a:graphicData>
        </a:graphic>
      </p:graphicFrame>
      <p:pic>
        <p:nvPicPr>
          <p:cNvPr id="11" name="image1.png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713" y="6017785"/>
            <a:ext cx="2049834" cy="3651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98B488-8E4A-F003-7433-A0E679C49952}"/>
              </a:ext>
            </a:extLst>
          </p:cNvPr>
          <p:cNvSpPr txBox="1"/>
          <p:nvPr/>
        </p:nvSpPr>
        <p:spPr>
          <a:xfrm>
            <a:off x="395079" y="5892571"/>
            <a:ext cx="5317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Bookings as of 9/19/22 and same time period one year prior</a:t>
            </a:r>
          </a:p>
        </p:txBody>
      </p:sp>
    </p:spTree>
    <p:extLst>
      <p:ext uri="{BB962C8B-B14F-4D97-AF65-F5344CB8AC3E}">
        <p14:creationId xmlns:p14="http://schemas.microsoft.com/office/powerpoint/2010/main" val="4270913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9FD9F-8487-48FB-8FE2-A6BB2C0D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# of visitors - forecast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FC2BC-98CA-4DB5-9740-7F2E8F0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D2063-5BF2-498B-8776-B358891F4D9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42AEF-A945-ED4B-B4CC-90562C745ED8}"/>
              </a:ext>
            </a:extLst>
          </p:cNvPr>
          <p:cNvSpPr txBox="1"/>
          <p:nvPr/>
        </p:nvSpPr>
        <p:spPr>
          <a:xfrm>
            <a:off x="395079" y="6254320"/>
            <a:ext cx="388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SOURCE: </a:t>
            </a:r>
            <a:r>
              <a:rPr lang="en-US" i="1" dirty="0">
                <a:solidFill>
                  <a:prstClr val="black"/>
                </a:solidFill>
                <a:latin typeface="Avenir Next LT Pro"/>
              </a:rPr>
              <a:t>Destination Analysts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4E0C847-7B8A-335C-CAC5-A66F72906E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120339"/>
              </p:ext>
            </p:extLst>
          </p:nvPr>
        </p:nvGraphicFramePr>
        <p:xfrm>
          <a:off x="395079" y="1104181"/>
          <a:ext cx="11543879" cy="515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0070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nsesTemplateBasic[1]" id="{327CB44F-6299-EF40-94A5-B1DA64CC0A95}" vid="{808B27FD-3C44-A74D-A5C2-28C79E7945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12691</TotalTime>
  <Words>549</Words>
  <Application>Microsoft Macintosh PowerPoint</Application>
  <PresentationFormat>Widescreen</PresentationFormat>
  <Paragraphs>169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 Next LT Pro</vt:lpstr>
      <vt:lpstr>Calibri</vt:lpstr>
      <vt:lpstr>Courier New</vt:lpstr>
      <vt:lpstr>Georgia</vt:lpstr>
      <vt:lpstr>Wingdings</vt:lpstr>
      <vt:lpstr>Office Theme</vt:lpstr>
      <vt:lpstr>Pinellas county  tourist development council meeting</vt:lpstr>
      <vt:lpstr>DESTINATION METRICS - TDT</vt:lpstr>
      <vt:lpstr>TDT Collection by City</vt:lpstr>
      <vt:lpstr>DESTINATION METRICS - HOTELS</vt:lpstr>
      <vt:lpstr>Lodging METRICS - OCCUPANCY</vt:lpstr>
      <vt:lpstr>Lodging METRICS - ADR</vt:lpstr>
      <vt:lpstr>DESTINATION METRICS - VR</vt:lpstr>
      <vt:lpstr>DESTINATION METRICS - VR</vt:lpstr>
      <vt:lpstr># of visitors - forecast</vt:lpstr>
      <vt:lpstr>Visitor profile – july 2022</vt:lpstr>
      <vt:lpstr>Pinellas county  tourist development council meeting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TDT Revenues – fy 2017 to fy 2021</dc:title>
  <dc:subject/>
  <dc:creator>Steve Hayes</dc:creator>
  <cp:keywords/>
  <dc:description/>
  <cp:lastModifiedBy>Steve Hayes</cp:lastModifiedBy>
  <cp:revision>11</cp:revision>
  <cp:lastPrinted>2022-06-21T05:34:35Z</cp:lastPrinted>
  <dcterms:created xsi:type="dcterms:W3CDTF">2021-02-11T18:15:26Z</dcterms:created>
  <dcterms:modified xsi:type="dcterms:W3CDTF">2022-09-20T19:08:37Z</dcterms:modified>
  <cp:category/>
</cp:coreProperties>
</file>