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9" r:id="rId2"/>
    <p:sldId id="291" r:id="rId3"/>
    <p:sldId id="293" r:id="rId4"/>
    <p:sldId id="2144327652" r:id="rId5"/>
    <p:sldId id="2144327649" r:id="rId6"/>
    <p:sldId id="2144327650" r:id="rId7"/>
    <p:sldId id="2144327646" r:id="rId8"/>
    <p:sldId id="2144327644" r:id="rId9"/>
    <p:sldId id="21443276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F2B78-7949-BA49-B57E-C6D09DC87FC0}" v="312" dt="2022-08-17T02:46:4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2"/>
    <p:restoredTop sz="95221"/>
  </p:normalViewPr>
  <p:slideViewPr>
    <p:cSldViewPr snapToGrid="0">
      <p:cViewPr varScale="1">
        <p:scale>
          <a:sx n="81" d="100"/>
          <a:sy n="81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Hayes" userId="0b616b3c48d905a9" providerId="LiveId" clId="{A4EF2B78-7949-BA49-B57E-C6D09DC87FC0}"/>
    <pc:docChg chg="custSel addSld delSld modSld sldOrd">
      <pc:chgData name="Steve Hayes" userId="0b616b3c48d905a9" providerId="LiveId" clId="{A4EF2B78-7949-BA49-B57E-C6D09DC87FC0}" dt="2022-08-23T14:34:05.893" v="564" actId="2696"/>
      <pc:docMkLst>
        <pc:docMk/>
      </pc:docMkLst>
      <pc:sldChg chg="modSp mod">
        <pc:chgData name="Steve Hayes" userId="0b616b3c48d905a9" providerId="LiveId" clId="{A4EF2B78-7949-BA49-B57E-C6D09DC87FC0}" dt="2022-08-16T19:24:22.174" v="8" actId="20577"/>
        <pc:sldMkLst>
          <pc:docMk/>
          <pc:sldMk cId="1661859454" sldId="279"/>
        </pc:sldMkLst>
        <pc:spChg chg="mod">
          <ac:chgData name="Steve Hayes" userId="0b616b3c48d905a9" providerId="LiveId" clId="{A4EF2B78-7949-BA49-B57E-C6D09DC87FC0}" dt="2022-08-16T19:24:22.174" v="8" actId="20577"/>
          <ac:spMkLst>
            <pc:docMk/>
            <pc:sldMk cId="1661859454" sldId="279"/>
            <ac:spMk id="3" creationId="{BAAEB0F1-E6B7-E747-A5D8-B03CF5B6A615}"/>
          </ac:spMkLst>
        </pc:spChg>
      </pc:sldChg>
      <pc:sldChg chg="modSp mod">
        <pc:chgData name="Steve Hayes" userId="0b616b3c48d905a9" providerId="LiveId" clId="{A4EF2B78-7949-BA49-B57E-C6D09DC87FC0}" dt="2022-08-16T20:18:32.746" v="46" actId="20577"/>
        <pc:sldMkLst>
          <pc:docMk/>
          <pc:sldMk cId="467901288" sldId="291"/>
        </pc:sldMkLst>
        <pc:spChg chg="mod">
          <ac:chgData name="Steve Hayes" userId="0b616b3c48d905a9" providerId="LiveId" clId="{A4EF2B78-7949-BA49-B57E-C6D09DC87FC0}" dt="2022-08-16T20:18:32.746" v="46" actId="20577"/>
          <ac:spMkLst>
            <pc:docMk/>
            <pc:sldMk cId="467901288" sldId="291"/>
            <ac:spMk id="5" creationId="{0AACBA09-8A16-8B44-9A1F-88E3F81A7F28}"/>
          </ac:spMkLst>
        </pc:spChg>
      </pc:sldChg>
      <pc:sldChg chg="modSp mod">
        <pc:chgData name="Steve Hayes" userId="0b616b3c48d905a9" providerId="LiveId" clId="{A4EF2B78-7949-BA49-B57E-C6D09DC87FC0}" dt="2022-08-17T01:14:30.022" v="233" actId="20577"/>
        <pc:sldMkLst>
          <pc:docMk/>
          <pc:sldMk cId="594592741" sldId="293"/>
        </pc:sldMkLst>
        <pc:spChg chg="mod">
          <ac:chgData name="Steve Hayes" userId="0b616b3c48d905a9" providerId="LiveId" clId="{A4EF2B78-7949-BA49-B57E-C6D09DC87FC0}" dt="2022-08-16T20:23:13.484" v="124" actId="20577"/>
          <ac:spMkLst>
            <pc:docMk/>
            <pc:sldMk cId="594592741" sldId="293"/>
            <ac:spMk id="5" creationId="{0AACBA09-8A16-8B44-9A1F-88E3F81A7F28}"/>
          </ac:spMkLst>
        </pc:spChg>
        <pc:spChg chg="mod">
          <ac:chgData name="Steve Hayes" userId="0b616b3c48d905a9" providerId="LiveId" clId="{A4EF2B78-7949-BA49-B57E-C6D09DC87FC0}" dt="2022-08-17T01:14:30.022" v="233" actId="20577"/>
          <ac:spMkLst>
            <pc:docMk/>
            <pc:sldMk cId="594592741" sldId="293"/>
            <ac:spMk id="6" creationId="{86C2E87D-30C0-2046-8405-39C95B91724C}"/>
          </ac:spMkLst>
        </pc:spChg>
      </pc:sldChg>
      <pc:sldChg chg="modSp mod">
        <pc:chgData name="Steve Hayes" userId="0b616b3c48d905a9" providerId="LiveId" clId="{A4EF2B78-7949-BA49-B57E-C6D09DC87FC0}" dt="2022-08-17T02:03:06.371" v="381" actId="113"/>
        <pc:sldMkLst>
          <pc:docMk/>
          <pc:sldMk cId="1248994123" sldId="2144327644"/>
        </pc:sldMkLst>
        <pc:spChg chg="mod">
          <ac:chgData name="Steve Hayes" userId="0b616b3c48d905a9" providerId="LiveId" clId="{A4EF2B78-7949-BA49-B57E-C6D09DC87FC0}" dt="2022-08-17T01:17:02.285" v="244" actId="20577"/>
          <ac:spMkLst>
            <pc:docMk/>
            <pc:sldMk cId="1248994123" sldId="2144327644"/>
            <ac:spMk id="2" creationId="{39C9FD9F-8487-48FB-8FE2-A6BB2C0D6C32}"/>
          </ac:spMkLst>
        </pc:spChg>
        <pc:spChg chg="mod">
          <ac:chgData name="Steve Hayes" userId="0b616b3c48d905a9" providerId="LiveId" clId="{A4EF2B78-7949-BA49-B57E-C6D09DC87FC0}" dt="2022-08-17T02:03:06.371" v="381" actId="113"/>
          <ac:spMkLst>
            <pc:docMk/>
            <pc:sldMk cId="1248994123" sldId="2144327644"/>
            <ac:spMk id="5" creationId="{0AACBA09-8A16-8B44-9A1F-88E3F81A7F28}"/>
          </ac:spMkLst>
        </pc:spChg>
      </pc:sldChg>
      <pc:sldChg chg="addSp delSp modSp mod">
        <pc:chgData name="Steve Hayes" userId="0b616b3c48d905a9" providerId="LiveId" clId="{A4EF2B78-7949-BA49-B57E-C6D09DC87FC0}" dt="2022-08-17T02:46:48.821" v="537"/>
        <pc:sldMkLst>
          <pc:docMk/>
          <pc:sldMk cId="2720070723" sldId="2144327646"/>
        </pc:sldMkLst>
        <pc:spChg chg="mod">
          <ac:chgData name="Steve Hayes" userId="0b616b3c48d905a9" providerId="LiveId" clId="{A4EF2B78-7949-BA49-B57E-C6D09DC87FC0}" dt="2022-08-16T20:51:41.067" v="203" actId="20577"/>
          <ac:spMkLst>
            <pc:docMk/>
            <pc:sldMk cId="2720070723" sldId="2144327646"/>
            <ac:spMk id="2" creationId="{39C9FD9F-8487-48FB-8FE2-A6BB2C0D6C32}"/>
          </ac:spMkLst>
        </pc:spChg>
        <pc:spChg chg="mod">
          <ac:chgData name="Steve Hayes" userId="0b616b3c48d905a9" providerId="LiveId" clId="{A4EF2B78-7949-BA49-B57E-C6D09DC87FC0}" dt="2022-08-16T20:51:22.763" v="179" actId="14100"/>
          <ac:spMkLst>
            <pc:docMk/>
            <pc:sldMk cId="2720070723" sldId="2144327646"/>
            <ac:spMk id="8" creationId="{4C442AEF-A945-ED4B-B4CC-90562C745ED8}"/>
          </ac:spMkLst>
        </pc:spChg>
        <pc:graphicFrameChg chg="add mod">
          <ac:chgData name="Steve Hayes" userId="0b616b3c48d905a9" providerId="LiveId" clId="{A4EF2B78-7949-BA49-B57E-C6D09DC87FC0}" dt="2022-08-16T20:50:58.098" v="151"/>
          <ac:graphicFrameMkLst>
            <pc:docMk/>
            <pc:sldMk cId="2720070723" sldId="2144327646"/>
            <ac:graphicFrameMk id="3" creationId="{04E0C847-7B8A-335C-CAC5-A66F72906E45}"/>
          </ac:graphicFrameMkLst>
        </pc:graphicFrameChg>
        <pc:graphicFrameChg chg="add mod">
          <ac:chgData name="Steve Hayes" userId="0b616b3c48d905a9" providerId="LiveId" clId="{A4EF2B78-7949-BA49-B57E-C6D09DC87FC0}" dt="2022-08-17T02:46:48.821" v="537"/>
          <ac:graphicFrameMkLst>
            <pc:docMk/>
            <pc:sldMk cId="2720070723" sldId="2144327646"/>
            <ac:graphicFrameMk id="5" creationId="{04E0C847-7B8A-335C-CAC5-A66F72906E45}"/>
          </ac:graphicFrameMkLst>
        </pc:graphicFrameChg>
        <pc:graphicFrameChg chg="del">
          <ac:chgData name="Steve Hayes" userId="0b616b3c48d905a9" providerId="LiveId" clId="{A4EF2B78-7949-BA49-B57E-C6D09DC87FC0}" dt="2022-08-16T20:38:44.675" v="143" actId="478"/>
          <ac:graphicFrameMkLst>
            <pc:docMk/>
            <pc:sldMk cId="2720070723" sldId="2144327646"/>
            <ac:graphicFrameMk id="12" creationId="{0DBE5A42-5F21-6248-B400-9062205DC5D0}"/>
          </ac:graphicFrameMkLst>
        </pc:graphicFrameChg>
      </pc:sldChg>
      <pc:sldChg chg="modSp mod ord">
        <pc:chgData name="Steve Hayes" userId="0b616b3c48d905a9" providerId="LiveId" clId="{A4EF2B78-7949-BA49-B57E-C6D09DC87FC0}" dt="2022-08-17T01:22:34.401" v="261" actId="692"/>
        <pc:sldMkLst>
          <pc:docMk/>
          <pc:sldMk cId="523118594" sldId="2144327649"/>
        </pc:sldMkLst>
        <pc:graphicFrameChg chg="mod">
          <ac:chgData name="Steve Hayes" userId="0b616b3c48d905a9" providerId="LiveId" clId="{A4EF2B78-7949-BA49-B57E-C6D09DC87FC0}" dt="2022-08-17T01:22:34.401" v="261" actId="692"/>
          <ac:graphicFrameMkLst>
            <pc:docMk/>
            <pc:sldMk cId="523118594" sldId="2144327649"/>
            <ac:graphicFrameMk id="6" creationId="{7884B31B-A3ED-838A-B135-F07318DE9113}"/>
          </ac:graphicFrameMkLst>
        </pc:graphicFrameChg>
      </pc:sldChg>
      <pc:sldChg chg="modSp mod ord">
        <pc:chgData name="Steve Hayes" userId="0b616b3c48d905a9" providerId="LiveId" clId="{A4EF2B78-7949-BA49-B57E-C6D09DC87FC0}" dt="2022-08-17T02:08:11.553" v="455" actId="20577"/>
        <pc:sldMkLst>
          <pc:docMk/>
          <pc:sldMk cId="1799874407" sldId="2144327650"/>
        </pc:sldMkLst>
        <pc:graphicFrameChg chg="modGraphic">
          <ac:chgData name="Steve Hayes" userId="0b616b3c48d905a9" providerId="LiveId" clId="{A4EF2B78-7949-BA49-B57E-C6D09DC87FC0}" dt="2022-08-17T02:08:11.553" v="455" actId="20577"/>
          <ac:graphicFrameMkLst>
            <pc:docMk/>
            <pc:sldMk cId="1799874407" sldId="2144327650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A4EF2B78-7949-BA49-B57E-C6D09DC87FC0}" dt="2022-08-17T02:48:14.862" v="563" actId="113"/>
        <pc:sldMkLst>
          <pc:docMk/>
          <pc:sldMk cId="87974750" sldId="2144327651"/>
        </pc:sldMkLst>
        <pc:spChg chg="mod">
          <ac:chgData name="Steve Hayes" userId="0b616b3c48d905a9" providerId="LiveId" clId="{A4EF2B78-7949-BA49-B57E-C6D09DC87FC0}" dt="2022-08-17T02:48:14.862" v="563" actId="113"/>
          <ac:spMkLst>
            <pc:docMk/>
            <pc:sldMk cId="87974750" sldId="2144327651"/>
            <ac:spMk id="3" creationId="{BAAEB0F1-E6B7-E747-A5D8-B03CF5B6A615}"/>
          </ac:spMkLst>
        </pc:spChg>
      </pc:sldChg>
      <pc:sldChg chg="addSp modSp add mod ord">
        <pc:chgData name="Steve Hayes" userId="0b616b3c48d905a9" providerId="LiveId" clId="{A4EF2B78-7949-BA49-B57E-C6D09DC87FC0}" dt="2022-08-17T01:32:54.248" v="311" actId="692"/>
        <pc:sldMkLst>
          <pc:docMk/>
          <pc:sldMk cId="1827946687" sldId="2144327652"/>
        </pc:sldMkLst>
        <pc:graphicFrameChg chg="add mod">
          <ac:chgData name="Steve Hayes" userId="0b616b3c48d905a9" providerId="LiveId" clId="{A4EF2B78-7949-BA49-B57E-C6D09DC87FC0}" dt="2022-08-17T01:32:54.248" v="311" actId="692"/>
          <ac:graphicFrameMkLst>
            <pc:docMk/>
            <pc:sldMk cId="1827946687" sldId="2144327652"/>
            <ac:graphicFrameMk id="3" creationId="{0DBE5A42-5F21-6248-B400-9062205DC5D0}"/>
          </ac:graphicFrameMkLst>
        </pc:graphicFrameChg>
      </pc:sldChg>
      <pc:sldChg chg="addSp delSp modSp add del mod ord chgLayout">
        <pc:chgData name="Steve Hayes" userId="0b616b3c48d905a9" providerId="LiveId" clId="{A4EF2B78-7949-BA49-B57E-C6D09DC87FC0}" dt="2022-08-23T14:34:05.893" v="564" actId="2696"/>
        <pc:sldMkLst>
          <pc:docMk/>
          <pc:sldMk cId="1671557764" sldId="2144327653"/>
        </pc:sldMkLst>
        <pc:spChg chg="mod ord">
          <ac:chgData name="Steve Hayes" userId="0b616b3c48d905a9" providerId="LiveId" clId="{A4EF2B78-7949-BA49-B57E-C6D09DC87FC0}" dt="2022-08-17T02:36:35.347" v="493" actId="20577"/>
          <ac:spMkLst>
            <pc:docMk/>
            <pc:sldMk cId="1671557764" sldId="2144327653"/>
            <ac:spMk id="2" creationId="{39C9FD9F-8487-48FB-8FE2-A6BB2C0D6C32}"/>
          </ac:spMkLst>
        </pc:spChg>
        <pc:spChg chg="mod ord">
          <ac:chgData name="Steve Hayes" userId="0b616b3c48d905a9" providerId="LiveId" clId="{A4EF2B78-7949-BA49-B57E-C6D09DC87FC0}" dt="2022-08-17T02:33:08.455" v="465" actId="700"/>
          <ac:spMkLst>
            <pc:docMk/>
            <pc:sldMk cId="1671557764" sldId="2144327653"/>
            <ac:spMk id="4" creationId="{40FFC2BC-98CA-4DB5-9740-7F2E8F0ECE3B}"/>
          </ac:spMkLst>
        </pc:spChg>
        <pc:spChg chg="add del mod ord">
          <ac:chgData name="Steve Hayes" userId="0b616b3c48d905a9" providerId="LiveId" clId="{A4EF2B78-7949-BA49-B57E-C6D09DC87FC0}" dt="2022-08-17T02:33:34.139" v="468" actId="1957"/>
          <ac:spMkLst>
            <pc:docMk/>
            <pc:sldMk cId="1671557764" sldId="2144327653"/>
            <ac:spMk id="5" creationId="{60DF7011-6E23-C70B-6853-AF4195CD7283}"/>
          </ac:spMkLst>
        </pc:spChg>
        <pc:graphicFrameChg chg="add mod">
          <ac:chgData name="Steve Hayes" userId="0b616b3c48d905a9" providerId="LiveId" clId="{A4EF2B78-7949-BA49-B57E-C6D09DC87FC0}" dt="2022-08-17T02:46:04.919" v="534" actId="403"/>
          <ac:graphicFrameMkLst>
            <pc:docMk/>
            <pc:sldMk cId="1671557764" sldId="2144327653"/>
            <ac:graphicFrameMk id="6" creationId="{FBB79773-FA82-3088-DFE6-D6752B3682F9}"/>
          </ac:graphicFrameMkLst>
        </pc:graphicFrameChg>
        <pc:picChg chg="add del mod">
          <ac:chgData name="Steve Hayes" userId="0b616b3c48d905a9" providerId="LiveId" clId="{A4EF2B78-7949-BA49-B57E-C6D09DC87FC0}" dt="2022-08-17T02:32:42.175" v="464" actId="478"/>
          <ac:picMkLst>
            <pc:docMk/>
            <pc:sldMk cId="1671557764" sldId="2144327653"/>
            <ac:picMk id="3" creationId="{0ED30B04-09D0-84A2-8236-E399A9318C6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b616b3c48d905a9/Documents/Book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copy.xlsx]TDT Graph!PivotTable1</c:name>
    <c:fmtId val="43"/>
  </c:pivotSource>
  <c:chart>
    <c:autoTitleDeleted val="0"/>
    <c:pivotFmts>
      <c:pivotFmt>
        <c:idx val="0"/>
        <c:spPr>
          <a:solidFill>
            <a:schemeClr val="accent1"/>
          </a:solidFill>
          <a:ln w="41275"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41275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60325" cmpd="sng">
            <a:solidFill>
              <a:schemeClr val="accent4">
                <a:lumMod val="75000"/>
              </a:schemeClr>
            </a:solidFill>
            <a:prstDash val="sysDash"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73025">
            <a:solidFill>
              <a:schemeClr val="tx1"/>
            </a:solidFill>
          </a:ln>
          <a:effectLst/>
        </c:spPr>
        <c:marker>
          <c:symbol val="square"/>
          <c:size val="8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444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63500" cap="rnd">
            <a:solidFill>
              <a:schemeClr val="tx2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53975" cap="rnd">
            <a:solidFill>
              <a:schemeClr val="tx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'TDT Graph'!$B$2:$B$3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'TDT Graph'!$A$4:$A$15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Graph'!$B$4:$B$15</c:f>
              <c:numCache>
                <c:formatCode>_("$"* #,##0_);_("$"* \(#,##0\);_("$"* "-"??_);_(@_)</c:formatCode>
                <c:ptCount val="12"/>
                <c:pt idx="0">
                  <c:v>3530341</c:v>
                </c:pt>
                <c:pt idx="1">
                  <c:v>3071319</c:v>
                </c:pt>
                <c:pt idx="2">
                  <c:v>3478626</c:v>
                </c:pt>
                <c:pt idx="3">
                  <c:v>4222342</c:v>
                </c:pt>
                <c:pt idx="4">
                  <c:v>5895855</c:v>
                </c:pt>
                <c:pt idx="5">
                  <c:v>9712284</c:v>
                </c:pt>
                <c:pt idx="6">
                  <c:v>8775138</c:v>
                </c:pt>
                <c:pt idx="7">
                  <c:v>7737004</c:v>
                </c:pt>
                <c:pt idx="8">
                  <c:v>8303926</c:v>
                </c:pt>
                <c:pt idx="9">
                  <c:v>8667097</c:v>
                </c:pt>
                <c:pt idx="10">
                  <c:v>5280774</c:v>
                </c:pt>
                <c:pt idx="11">
                  <c:v>4488062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4-B94C-A999-2539EB738DBC}"/>
            </c:ext>
          </c:extLst>
        </c:ser>
        <c:ser>
          <c:idx val="1"/>
          <c:order val="1"/>
          <c:tx>
            <c:strRef>
              <c:f>'TDT Graph'!$C$2:$C$3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'TDT Graph'!$A$4:$A$15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Graph'!$C$4:$C$15</c:f>
              <c:numCache>
                <c:formatCode>_("$"* #,##0_);_("$"* \(#,##0\);_("$"* "-"??_);_(@_)</c:formatCode>
                <c:ptCount val="12"/>
                <c:pt idx="0">
                  <c:v>5879804</c:v>
                </c:pt>
                <c:pt idx="1">
                  <c:v>5479064</c:v>
                </c:pt>
                <c:pt idx="2">
                  <c:v>6379254</c:v>
                </c:pt>
                <c:pt idx="3">
                  <c:v>7405377.7000000002</c:v>
                </c:pt>
                <c:pt idx="4">
                  <c:v>9480498.2699999996</c:v>
                </c:pt>
                <c:pt idx="5">
                  <c:v>12980622.83</c:v>
                </c:pt>
                <c:pt idx="6">
                  <c:v>10869589.91</c:v>
                </c:pt>
                <c:pt idx="7">
                  <c:v>8211112.7800000003</c:v>
                </c:pt>
                <c:pt idx="8">
                  <c:v>8402258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4-B94C-A999-2539EB738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31645440"/>
        <c:axId val="431647088"/>
      </c:barChart>
      <c:catAx>
        <c:axId val="4316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47088"/>
        <c:crosses val="autoZero"/>
        <c:auto val="1"/>
        <c:lblAlgn val="ctr"/>
        <c:lblOffset val="100"/>
        <c:noMultiLvlLbl val="0"/>
      </c:catAx>
      <c:valAx>
        <c:axId val="431647088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45440"/>
        <c:crosses val="autoZero"/>
        <c:crossBetween val="between"/>
        <c:majorUnit val="1500000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26378404517917"/>
          <c:y val="0.91366271654134934"/>
          <c:w val="0.7891531228907287"/>
          <c:h val="7.5174811573658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copy.xlsx]occupancy 21v22!PivotTable1</c:name>
    <c:fmtId val="17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11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'occupancy 21v22'!$B$2:$B$3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21v22'!$B$4:$B$15</c:f>
              <c:numCache>
                <c:formatCode>0.0</c:formatCode>
                <c:ptCount val="12"/>
                <c:pt idx="0">
                  <c:v>68.579026745073094</c:v>
                </c:pt>
                <c:pt idx="1">
                  <c:v>86.597395959243471</c:v>
                </c:pt>
                <c:pt idx="2">
                  <c:v>88.280645161290337</c:v>
                </c:pt>
                <c:pt idx="3">
                  <c:v>78.786666666666662</c:v>
                </c:pt>
                <c:pt idx="4">
                  <c:v>74.799324051902985</c:v>
                </c:pt>
                <c:pt idx="5">
                  <c:v>75.711266657921342</c:v>
                </c:pt>
                <c:pt idx="6">
                  <c:v>77.260801726572367</c:v>
                </c:pt>
                <c:pt idx="7">
                  <c:v>63.645743440555165</c:v>
                </c:pt>
                <c:pt idx="8">
                  <c:v>58.857682607325422</c:v>
                </c:pt>
                <c:pt idx="9">
                  <c:v>67.421696507116721</c:v>
                </c:pt>
                <c:pt idx="10">
                  <c:v>64.071565413314502</c:v>
                </c:pt>
                <c:pt idx="11">
                  <c:v>65.388809015231487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0-9245-A9E7-C21881F115BB}"/>
            </c:ext>
          </c:extLst>
        </c:ser>
        <c:ser>
          <c:idx val="1"/>
          <c:order val="1"/>
          <c:tx>
            <c:strRef>
              <c:f>'occupancy 21v22'!$C$2:$C$3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21v22'!$C$4:$C$15</c:f>
              <c:numCache>
                <c:formatCode>0.0</c:formatCode>
                <c:ptCount val="12"/>
                <c:pt idx="0">
                  <c:v>51.264761671494796</c:v>
                </c:pt>
                <c:pt idx="1">
                  <c:v>66.713788493041889</c:v>
                </c:pt>
                <c:pt idx="2">
                  <c:v>84.60072132820666</c:v>
                </c:pt>
                <c:pt idx="3">
                  <c:v>82.489348751665432</c:v>
                </c:pt>
                <c:pt idx="4">
                  <c:v>76.938612976360602</c:v>
                </c:pt>
                <c:pt idx="5">
                  <c:v>80.931791442194523</c:v>
                </c:pt>
                <c:pt idx="6">
                  <c:v>79.000278256891647</c:v>
                </c:pt>
                <c:pt idx="7">
                  <c:v>60.261033569211712</c:v>
                </c:pt>
                <c:pt idx="8">
                  <c:v>58.195806768840114</c:v>
                </c:pt>
                <c:pt idx="9">
                  <c:v>65.573002487933053</c:v>
                </c:pt>
                <c:pt idx="10">
                  <c:v>63.00315207367349</c:v>
                </c:pt>
                <c:pt idx="11">
                  <c:v>66.440857911322865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0-9245-A9E7-C21881F11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3"/>
        <c:axId val="1130223135"/>
        <c:axId val="1227068303"/>
      </c:barChart>
      <c:lineChart>
        <c:grouping val="standard"/>
        <c:varyColors val="0"/>
        <c:ser>
          <c:idx val="2"/>
          <c:order val="2"/>
          <c:tx>
            <c:strRef>
              <c:f>'occupancy 21v22'!$D$2:$D$3</c:f>
              <c:strCache>
                <c:ptCount val="1"/>
                <c:pt idx="0">
                  <c:v>2022</c:v>
                </c:pt>
              </c:strCache>
            </c:strRef>
          </c:tx>
          <c:spPr>
            <a:ln w="1047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'occupancy 21v22'!$A$4:$A$15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'occupancy 21v22'!$D$4:$D$15</c:f>
              <c:numCache>
                <c:formatCode>0.0</c:formatCode>
                <c:ptCount val="12"/>
                <c:pt idx="0">
                  <c:v>61.68219662589982</c:v>
                </c:pt>
                <c:pt idx="1">
                  <c:v>79.088920303714517</c:v>
                </c:pt>
                <c:pt idx="2">
                  <c:v>84.811330595709777</c:v>
                </c:pt>
                <c:pt idx="3">
                  <c:v>78.308944104933872</c:v>
                </c:pt>
                <c:pt idx="4">
                  <c:v>73.349312653713824</c:v>
                </c:pt>
                <c:pt idx="5">
                  <c:v>71.37759486228569</c:v>
                </c:pt>
                <c:pt idx="6">
                  <c:v>72.440707069775499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30-9245-A9E7-C21881F11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223135"/>
        <c:axId val="1227068303"/>
      </c:lineChart>
      <c:catAx>
        <c:axId val="113022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068303"/>
        <c:crosses val="autoZero"/>
        <c:auto val="1"/>
        <c:lblAlgn val="ctr"/>
        <c:lblOffset val="100"/>
        <c:noMultiLvlLbl val="0"/>
      </c:catAx>
      <c:valAx>
        <c:axId val="122706830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22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47536396936034"/>
          <c:y val="0.91624931682282273"/>
          <c:w val="0.44340365420310013"/>
          <c:h val="6.2480774738271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copy.xlsx]ADR!PivotTable1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3380675871532306E-2"/>
          <c:y val="2.9584196665498767E-2"/>
          <c:w val="0.90453573231410211"/>
          <c:h val="0.7496002007241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ADR!$B$3:$B$4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ADR!$B$5:$B$16</c:f>
              <c:numCache>
                <c:formatCode>_("$"* #,##0_);_("$"* \(#,##0\);_("$"* "-"??_);_(@_)</c:formatCode>
                <c:ptCount val="12"/>
                <c:pt idx="0">
                  <c:v>139.1957142857143</c:v>
                </c:pt>
                <c:pt idx="1">
                  <c:v>175.33857142857141</c:v>
                </c:pt>
                <c:pt idx="2">
                  <c:v>208.37129032258056</c:v>
                </c:pt>
                <c:pt idx="3">
                  <c:v>176.21666666666667</c:v>
                </c:pt>
                <c:pt idx="4">
                  <c:v>147.04548387096773</c:v>
                </c:pt>
                <c:pt idx="5">
                  <c:v>147.25933333333336</c:v>
                </c:pt>
                <c:pt idx="6">
                  <c:v>150.67387096774198</c:v>
                </c:pt>
                <c:pt idx="7">
                  <c:v>128.52161290322582</c:v>
                </c:pt>
                <c:pt idx="8">
                  <c:v>118.761</c:v>
                </c:pt>
                <c:pt idx="9">
                  <c:v>130.51774193548385</c:v>
                </c:pt>
                <c:pt idx="10">
                  <c:v>128.65513305582596</c:v>
                </c:pt>
                <c:pt idx="11">
                  <c:v>132.72417219811905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8844-9705-AD723A51B4C9}"/>
            </c:ext>
          </c:extLst>
        </c:ser>
        <c:ser>
          <c:idx val="1"/>
          <c:order val="1"/>
          <c:tx>
            <c:strRef>
              <c:f>ADR!$C$3:$C$4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ADR!$C$5:$C$16</c:f>
              <c:numCache>
                <c:formatCode>_("$"* #,##0_);_("$"* \(#,##0\);_("$"* "-"??_);_(@_)</c:formatCode>
                <c:ptCount val="12"/>
                <c:pt idx="0">
                  <c:v>140.79317350431052</c:v>
                </c:pt>
                <c:pt idx="1">
                  <c:v>182.20194944518462</c:v>
                </c:pt>
                <c:pt idx="2">
                  <c:v>157.60575095811029</c:v>
                </c:pt>
                <c:pt idx="3">
                  <c:v>73.142173203321391</c:v>
                </c:pt>
                <c:pt idx="4">
                  <c:v>111.56118637265001</c:v>
                </c:pt>
                <c:pt idx="5">
                  <c:v>129.0222278562216</c:v>
                </c:pt>
                <c:pt idx="6">
                  <c:v>135.54375606735201</c:v>
                </c:pt>
                <c:pt idx="7">
                  <c:v>117.02156070124413</c:v>
                </c:pt>
                <c:pt idx="8">
                  <c:v>113.74846883345693</c:v>
                </c:pt>
                <c:pt idx="9">
                  <c:v>118.42748591094929</c:v>
                </c:pt>
                <c:pt idx="10">
                  <c:v>110.93295273426014</c:v>
                </c:pt>
                <c:pt idx="11">
                  <c:v>112.72492966767172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5-8844-9705-AD723A51B4C9}"/>
            </c:ext>
          </c:extLst>
        </c:ser>
        <c:ser>
          <c:idx val="2"/>
          <c:order val="2"/>
          <c:tx>
            <c:strRef>
              <c:f>ADR!$D$3:$D$4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ADR!$D$5:$D$16</c:f>
              <c:numCache>
                <c:formatCode>_("$"* #,##0_);_("$"* \(#,##0\);_("$"* "-"??_);_(@_)</c:formatCode>
                <c:ptCount val="12"/>
                <c:pt idx="0">
                  <c:v>111.84487141475653</c:v>
                </c:pt>
                <c:pt idx="1">
                  <c:v>150.77232975672231</c:v>
                </c:pt>
                <c:pt idx="2">
                  <c:v>191.70111309578022</c:v>
                </c:pt>
                <c:pt idx="3">
                  <c:v>196.5741215327086</c:v>
                </c:pt>
                <c:pt idx="4">
                  <c:v>177.86373464449619</c:v>
                </c:pt>
                <c:pt idx="5">
                  <c:v>187.64160987356109</c:v>
                </c:pt>
                <c:pt idx="6">
                  <c:v>198.16147755497695</c:v>
                </c:pt>
                <c:pt idx="7">
                  <c:v>153.83543735204606</c:v>
                </c:pt>
                <c:pt idx="8">
                  <c:v>141.59181441867005</c:v>
                </c:pt>
                <c:pt idx="9">
                  <c:v>154.78344289005872</c:v>
                </c:pt>
                <c:pt idx="10">
                  <c:v>151.4832461441535</c:v>
                </c:pt>
                <c:pt idx="11">
                  <c:v>161.88596259639112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D-4E40-AC97-CCB5EC2C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40884767"/>
        <c:axId val="241097103"/>
      </c:barChart>
      <c:lineChart>
        <c:grouping val="standard"/>
        <c:varyColors val="0"/>
        <c:ser>
          <c:idx val="3"/>
          <c:order val="3"/>
          <c:tx>
            <c:strRef>
              <c:f>ADR!$E$3:$E$4</c:f>
              <c:strCache>
                <c:ptCount val="1"/>
                <c:pt idx="0">
                  <c:v>2022</c:v>
                </c:pt>
              </c:strCache>
            </c:strRef>
          </c:tx>
          <c:spPr>
            <a:ln w="920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ADR!$E$5:$E$16</c:f>
              <c:numCache>
                <c:formatCode>_("$"* #,##0_);_("$"* \(#,##0\);_("$"* "-"??_);_(@_)</c:formatCode>
                <c:ptCount val="12"/>
                <c:pt idx="0">
                  <c:v>156.69004861819542</c:v>
                </c:pt>
                <c:pt idx="1">
                  <c:v>215.93595081099465</c:v>
                </c:pt>
                <c:pt idx="2">
                  <c:v>268.04765087581393</c:v>
                </c:pt>
                <c:pt idx="3">
                  <c:v>261.43377223302525</c:v>
                </c:pt>
                <c:pt idx="4">
                  <c:v>206.71298816270738</c:v>
                </c:pt>
                <c:pt idx="5">
                  <c:v>196.29331064670623</c:v>
                </c:pt>
                <c:pt idx="6">
                  <c:v>198.64145183326966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9D-4E40-AC97-CCB5EC2C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84767"/>
        <c:axId val="241097103"/>
      </c:lineChart>
      <c:catAx>
        <c:axId val="24088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97103"/>
        <c:crosses val="autoZero"/>
        <c:auto val="1"/>
        <c:lblAlgn val="ctr"/>
        <c:lblOffset val="100"/>
        <c:noMultiLvlLbl val="0"/>
      </c:catAx>
      <c:valAx>
        <c:axId val="24109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19480652932599"/>
          <c:y val="0.92366937769802993"/>
          <c:w val="0.62933179899684566"/>
          <c:h val="7.6330622301970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[Book3.xlsx]Sheet2!PivotTable13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69850" cap="rnd">
            <a:solidFill>
              <a:schemeClr val="accent1"/>
            </a:solidFill>
            <a:prstDash val="sysDash"/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60325" cap="rnd">
            <a:solidFill>
              <a:schemeClr val="tx1"/>
            </a:solidFill>
            <a:round/>
          </a:ln>
          <a:effectLst/>
        </c:spPr>
        <c:marker>
          <c:symbol val="circle"/>
          <c:size val="6"/>
          <c:spPr>
            <a:solidFill>
              <a:srgbClr val="FFFF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610102721970665"/>
          <c:y val="3.9245542693119542E-2"/>
          <c:w val="0.8617973213336696"/>
          <c:h val="0.72005512860915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 2019 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Sheet2!$B$3:$B$15</c:f>
              <c:numCache>
                <c:formatCode>_(* #,##0_);_(* \(#,##0\);_(* "-"??_);_(@_)</c:formatCode>
                <c:ptCount val="12"/>
                <c:pt idx="0">
                  <c:v>1325998</c:v>
                </c:pt>
                <c:pt idx="1">
                  <c:v>1295842</c:v>
                </c:pt>
                <c:pt idx="2">
                  <c:v>1536952</c:v>
                </c:pt>
                <c:pt idx="3">
                  <c:v>1514030</c:v>
                </c:pt>
                <c:pt idx="4">
                  <c:v>1315797</c:v>
                </c:pt>
                <c:pt idx="5">
                  <c:v>1452636</c:v>
                </c:pt>
                <c:pt idx="6">
                  <c:v>1366187</c:v>
                </c:pt>
                <c:pt idx="7">
                  <c:v>1140690</c:v>
                </c:pt>
                <c:pt idx="8">
                  <c:v>1102292</c:v>
                </c:pt>
                <c:pt idx="9">
                  <c:v>1159524</c:v>
                </c:pt>
                <c:pt idx="10">
                  <c:v>1027496</c:v>
                </c:pt>
                <c:pt idx="11">
                  <c:v>1054163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2-864D-8909-CCE604E83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34689568"/>
        <c:axId val="1034691216"/>
      </c:barChart>
      <c:lineChart>
        <c:grouping val="standard"/>
        <c:varyColors val="0"/>
        <c:ser>
          <c:idx val="1"/>
          <c:order val="1"/>
          <c:tx>
            <c:strRef>
              <c:f>Sheet2!$C$2</c:f>
              <c:strCache>
                <c:ptCount val="1"/>
                <c:pt idx="0">
                  <c:v> 2021 Actual</c:v>
                </c:pt>
              </c:strCache>
            </c:strRef>
          </c:tx>
          <c:spPr>
            <a:ln w="889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Sheet2!$C$3:$C$15</c:f>
              <c:numCache>
                <c:formatCode>_(* #,##0_);_(* \(#,##0\);_(* "-"??_);_(@_)</c:formatCode>
                <c:ptCount val="12"/>
                <c:pt idx="0">
                  <c:v>978903</c:v>
                </c:pt>
                <c:pt idx="1">
                  <c:v>1113149</c:v>
                </c:pt>
                <c:pt idx="2">
                  <c:v>1412075</c:v>
                </c:pt>
                <c:pt idx="3">
                  <c:v>1369254</c:v>
                </c:pt>
                <c:pt idx="4">
                  <c:v>1246469</c:v>
                </c:pt>
                <c:pt idx="5">
                  <c:v>1351232</c:v>
                </c:pt>
                <c:pt idx="6">
                  <c:v>1463507</c:v>
                </c:pt>
                <c:pt idx="7">
                  <c:v>1194266</c:v>
                </c:pt>
                <c:pt idx="8">
                  <c:v>1062528</c:v>
                </c:pt>
                <c:pt idx="9">
                  <c:v>1198533</c:v>
                </c:pt>
                <c:pt idx="10">
                  <c:v>1199271</c:v>
                </c:pt>
                <c:pt idx="11">
                  <c:v>1305920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B2-864D-8909-CCE604E83552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 2022</c:v>
                </c:pt>
              </c:strCache>
            </c:strRef>
          </c:tx>
          <c:spPr>
            <a:ln w="952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Sheet2!$D$3:$D$15</c:f>
              <c:numCache>
                <c:formatCode>_(* #,##0_);_(* \(#,##0\);_(* "-"??_);_(@_)</c:formatCode>
                <c:ptCount val="12"/>
                <c:pt idx="0">
                  <c:v>1349184</c:v>
                </c:pt>
                <c:pt idx="1">
                  <c:v>1457211</c:v>
                </c:pt>
                <c:pt idx="2">
                  <c:v>1467808</c:v>
                </c:pt>
                <c:pt idx="3">
                  <c:v>1433832</c:v>
                </c:pt>
                <c:pt idx="4">
                  <c:v>1242223</c:v>
                </c:pt>
                <c:pt idx="5">
                  <c:v>1351738</c:v>
                </c:pt>
                <c:pt idx="6">
                  <c:v>1329308</c:v>
                </c:pt>
                <c:pt idx="7">
                  <c:v>1150545</c:v>
                </c:pt>
                <c:pt idx="8">
                  <c:v>1071548</c:v>
                </c:pt>
                <c:pt idx="9">
                  <c:v>1096796</c:v>
                </c:pt>
                <c:pt idx="10">
                  <c:v>1136343</c:v>
                </c:pt>
                <c:pt idx="11">
                  <c:v>1166388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B2-864D-8909-CCE604E83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689568"/>
        <c:axId val="1034691216"/>
      </c:lineChart>
      <c:catAx>
        <c:axId val="10346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91216"/>
        <c:crosses val="autoZero"/>
        <c:auto val="1"/>
        <c:lblAlgn val="ctr"/>
        <c:lblOffset val="100"/>
        <c:noMultiLvlLbl val="0"/>
      </c:catAx>
      <c:valAx>
        <c:axId val="1034691216"/>
        <c:scaling>
          <c:orientation val="minMax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1749512447245"/>
          <c:y val="0.91118297972151818"/>
          <c:w val="0.6489743179047528"/>
          <c:h val="7.4021303114343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person, cat, holding&#10;&#10;Description automatically generated">
            <a:extLst>
              <a:ext uri="{FF2B5EF4-FFF2-40B4-BE49-F238E27FC236}">
                <a16:creationId xmlns:a16="http://schemas.microsoft.com/office/drawing/2014/main" id="{499D5D01-F612-4591-A73B-172325C3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11" y="1634884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11" y="4114559"/>
            <a:ext cx="4369904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6360271" y="3071903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8A3BFE-5F08-4EEA-9979-3D45DCEEF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095778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095778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16C09-15DC-4548-B5FD-4D89D2271C9A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D8708-B584-4717-8B45-56BEBB73E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553969"/>
            <a:ext cx="808100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2141537"/>
            <a:ext cx="808100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4B809-D8AB-4412-9CA4-18BA5793691D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CC7C4-5E52-4808-9445-CF6E0D299EB2}"/>
              </a:ext>
            </a:extLst>
          </p:cNvPr>
          <p:cNvCxnSpPr>
            <a:cxnSpLocks/>
          </p:cNvCxnSpPr>
          <p:nvPr userDrawn="1"/>
        </p:nvCxnSpPr>
        <p:spPr>
          <a:xfrm>
            <a:off x="395080" y="0"/>
            <a:ext cx="0" cy="302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3BA37-CE7E-463F-AF63-E18A18229D9E}"/>
              </a:ext>
            </a:extLst>
          </p:cNvPr>
          <p:cNvCxnSpPr>
            <a:cxnSpLocks/>
          </p:cNvCxnSpPr>
          <p:nvPr userDrawn="1"/>
        </p:nvCxnSpPr>
        <p:spPr>
          <a:xfrm>
            <a:off x="0" y="553969"/>
            <a:ext cx="1502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E65A51-FA5C-4CAB-A147-61EA0B2B7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4" y="0"/>
            <a:ext cx="12232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18843"/>
            <a:ext cx="11588718" cy="5422248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1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01C87-AE1E-214C-923B-48963D3FB6E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6517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4404A5-3A2F-4C86-BA38-416D9086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F65210-8A78-3641-AA65-92E03F77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2FE91-7555-BA49-80C9-CFC5315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08956"/>
            <a:ext cx="11588718" cy="543213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8493FF-90AA-5943-81AF-5CC8C7B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0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5A8F-092B-5742-A5FB-B38F0B387A6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7908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02D5A9-6588-49EE-B6BE-8118CF6E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11439941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11439941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4E22-A0D5-4642-83F8-5BAECA0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82" y="6437009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E4B7B-11BE-4BF3-A061-CDAF28D2242F}"/>
              </a:ext>
            </a:extLst>
          </p:cNvPr>
          <p:cNvGrpSpPr/>
          <p:nvPr userDrawn="1"/>
        </p:nvGrpSpPr>
        <p:grpSpPr>
          <a:xfrm>
            <a:off x="11356901" y="6533127"/>
            <a:ext cx="202240" cy="179100"/>
            <a:chOff x="11329984" y="6534103"/>
            <a:chExt cx="202240" cy="1791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075B3-CE3C-4DC6-AAA8-97912ED53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, icon&#10;&#10;Description automatically generated">
              <a:extLst>
                <a:ext uri="{FF2B5EF4-FFF2-40B4-BE49-F238E27FC236}">
                  <a16:creationId xmlns:a16="http://schemas.microsoft.com/office/drawing/2014/main" id="{FDCF0568-C055-4C98-A5BE-4F0909A6B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14" y="6438533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C4526-9C2F-4F70-B83B-CF6F3CEFCC06}"/>
              </a:ext>
            </a:extLst>
          </p:cNvPr>
          <p:cNvGrpSpPr/>
          <p:nvPr userDrawn="1"/>
        </p:nvGrpSpPr>
        <p:grpSpPr>
          <a:xfrm>
            <a:off x="11365958" y="6532073"/>
            <a:ext cx="202240" cy="179100"/>
            <a:chOff x="11329984" y="6534103"/>
            <a:chExt cx="202240" cy="1791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02F1-45F0-46E6-9F20-565349B309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ogo, icon&#10;&#10;Description automatically generated">
              <a:extLst>
                <a:ext uri="{FF2B5EF4-FFF2-40B4-BE49-F238E27FC236}">
                  <a16:creationId xmlns:a16="http://schemas.microsoft.com/office/drawing/2014/main" id="{781A4A2C-469C-4B70-8B6E-9FAC10315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8604F1-4324-48C6-A576-E984FEC82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465" y="642949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74A49-C9E0-48FE-B348-EE24F4EBAF34}"/>
              </a:ext>
            </a:extLst>
          </p:cNvPr>
          <p:cNvGrpSpPr/>
          <p:nvPr userDrawn="1"/>
        </p:nvGrpSpPr>
        <p:grpSpPr>
          <a:xfrm>
            <a:off x="11319938" y="6522510"/>
            <a:ext cx="202240" cy="179100"/>
            <a:chOff x="11292779" y="6522510"/>
            <a:chExt cx="202240" cy="1791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4782A-58C0-4A71-AC91-6F83EA6588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5019" y="6522510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ogo, icon&#10;&#10;Description automatically generated">
              <a:extLst>
                <a:ext uri="{FF2B5EF4-FFF2-40B4-BE49-F238E27FC236}">
                  <a16:creationId xmlns:a16="http://schemas.microsoft.com/office/drawing/2014/main" id="{7B6FC132-6C00-4263-9AC7-6CF7B2DE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779" y="6534985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1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een, standing, palm&#10;&#10;Description automatically generated">
            <a:extLst>
              <a:ext uri="{FF2B5EF4-FFF2-40B4-BE49-F238E27FC236}">
                <a16:creationId xmlns:a16="http://schemas.microsoft.com/office/drawing/2014/main" id="{11D18940-FE7E-4F7D-8962-F375D040F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B6E9FDBE-D123-4ACD-A148-975BFA31D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Section Divider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field&#10;&#10;Description automatically generated">
            <a:extLst>
              <a:ext uri="{FF2B5EF4-FFF2-40B4-BE49-F238E27FC236}">
                <a16:creationId xmlns:a16="http://schemas.microsoft.com/office/drawing/2014/main" id="{82C8A659-FDDA-4D12-80A6-59CB5031A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young, game, green&#10;&#10;Description automatically generated">
            <a:extLst>
              <a:ext uri="{FF2B5EF4-FFF2-40B4-BE49-F238E27FC236}">
                <a16:creationId xmlns:a16="http://schemas.microsoft.com/office/drawing/2014/main" id="{CC4BE603-AEE5-4FFC-8503-D0EF2234F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68" y="1806472"/>
            <a:ext cx="5133177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668" y="4329631"/>
            <a:ext cx="4608493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9669" y="1351895"/>
            <a:ext cx="28929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DC029B1-CCC8-44FD-A026-CA0FE74FD600}" type="datetime1">
              <a:rPr lang="en-US" smtClean="0"/>
              <a:t>8/23/22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3203319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6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ring, wave, water, riding&#10;&#10;Description automatically generated">
            <a:extLst>
              <a:ext uri="{FF2B5EF4-FFF2-40B4-BE49-F238E27FC236}">
                <a16:creationId xmlns:a16="http://schemas.microsoft.com/office/drawing/2014/main" id="{BF52D83B-4966-406F-B5E7-C315B2216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&#10;&#10;Description automatically generated">
            <a:extLst>
              <a:ext uri="{FF2B5EF4-FFF2-40B4-BE49-F238E27FC236}">
                <a16:creationId xmlns:a16="http://schemas.microsoft.com/office/drawing/2014/main" id="{61277763-CE96-4F3D-B80B-154B85C83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4423807-8678-4D9A-A8CC-6BAE5B180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7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13-3818-4116-B251-004D419C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57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6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8F-4A2D-4A99-A226-1A6000B4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B417-6904-410A-93C2-690DA06B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C9D7-BCE2-4CE3-90F1-D2E32F1B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DD0A-2537-47C3-A404-14763011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C70-258A-499C-A8AA-7FF64C5A50A9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33C-2BAB-415A-8193-CB86519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BF68-8A35-4B5B-B660-A330542D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8FB-F4BC-498F-80F2-2E611D41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74890-8F59-4245-886C-E4CDF72C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B877-4662-4C28-9E84-86DF40A0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ABCA-AF03-481C-B047-71B40D3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F880-76B0-4942-892D-3D9ED6FD3E07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EF89-48B9-4333-9ECB-71BC5DA6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1629-C1AB-45FB-9A4F-87EE5FC0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F7D6-73C6-464D-8644-4014801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D484-0F9E-4141-94F3-DC7FB3AE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90CC-B143-4581-A072-83E3ABA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84C8-F0D9-437F-AB2B-353EE79A0D9D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E9A2-581F-41F6-B741-A5484FB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3128-4BB9-4E51-B893-0C9EC13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A9B64-47A7-4F03-BB2C-6D30C8354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B52C-40C5-401D-B33E-5572DFE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BB2C-0DBB-49DF-9DFE-6A44BC9E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6556-D584-4B30-9C6B-34C0C01759F9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F53A-7FDD-4E4C-ADCA-D79C3B3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EA7-B8AB-400D-B69B-BFD8FF6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BA329E37-44C0-4BCF-9C82-01D4C5A3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538" y="3344215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4538" y="5867374"/>
            <a:ext cx="4369904" cy="831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4538" y="28896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BF3F305-9845-4AC9-B5BD-A49935002ABC}" type="datetime1">
              <a:rPr lang="en-US" smtClean="0"/>
              <a:t>8/23/22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748354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775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98DC3-40A2-4591-A2A9-1E1581D0E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857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24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24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77F2-3493-43EE-8B33-29B022A7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29" y="6441315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C4EFF-9D6C-4C07-8741-973373F71293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00B3A-8F37-4EDB-913C-56F8BB50C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15D7F70C-0A1B-47C4-A018-F195F0C3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0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72BEEE0-D1F9-477A-BDF9-81C4A7A7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449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04C2822-C6E6-4555-8299-7A47B78D8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707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EC39CC-DFBD-4A61-9BBF-BD2874AD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88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3FD899F-128D-42BB-873A-5C0C7631C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86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2BDDA8-A91E-4DAA-8DFC-65930FAAB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145072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145072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958B9-DD19-40BC-921B-0EFD4CC3D329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7D35-90FE-42BA-8B62-9AC3173EEB56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1" r:id="rId12"/>
    <p:sldLayoutId id="2147483672" r:id="rId13"/>
    <p:sldLayoutId id="2147483669" r:id="rId14"/>
    <p:sldLayoutId id="2147483653" r:id="rId15"/>
    <p:sldLayoutId id="2147483668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1187355"/>
            <a:ext cx="8587889" cy="224164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Pinellas county </a:t>
            </a:r>
            <a:br>
              <a:rPr lang="en-US" sz="4400" dirty="0"/>
            </a:br>
            <a:r>
              <a:rPr lang="en-US" sz="4400" dirty="0"/>
              <a:t>tourist development council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B0F1-E6B7-E747-A5D8-B03CF5B6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4121623"/>
            <a:ext cx="8587889" cy="2371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AUGUST 17, 2022</a:t>
            </a:r>
          </a:p>
          <a:p>
            <a:pPr marL="0" indent="0" algn="ctr">
              <a:buNone/>
            </a:pPr>
            <a:r>
              <a:rPr lang="en-US" sz="3600" i="1" dirty="0"/>
              <a:t>9:00 a.m. – 12:00 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pPr/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6185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DESTINATION METRICS - TDT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832621"/>
            <a:ext cx="11588718" cy="873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sz="2800" b="1" u="sng" dirty="0"/>
              <a:t>Metric	2022	FY 22	2021	FY 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sz="2800" dirty="0"/>
              <a:t>June Collections	</a:t>
            </a:r>
            <a:r>
              <a:rPr lang="en-US" sz="2800" b="1" dirty="0"/>
              <a:t>$8.4M</a:t>
            </a:r>
            <a:r>
              <a:rPr lang="en-US" sz="2800" dirty="0"/>
              <a:t>	$74.7M	</a:t>
            </a:r>
            <a:r>
              <a:rPr lang="en-US" sz="2800" b="1" dirty="0"/>
              <a:t>$8.2M</a:t>
            </a:r>
            <a:r>
              <a:rPr lang="en-US" sz="2800" dirty="0"/>
              <a:t>	$54.7M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FB31C0-55FF-764A-96B5-35F37EBDC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3787"/>
              </p:ext>
            </p:extLst>
          </p:nvPr>
        </p:nvGraphicFramePr>
        <p:xfrm>
          <a:off x="134910" y="1828800"/>
          <a:ext cx="12057089" cy="488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9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419818"/>
            <a:ext cx="9707567" cy="687823"/>
          </a:xfrm>
        </p:spPr>
        <p:txBody>
          <a:bodyPr>
            <a:normAutofit/>
          </a:bodyPr>
          <a:lstStyle/>
          <a:p>
            <a:r>
              <a:rPr lang="en-US" dirty="0"/>
              <a:t>DESTINATION METRICS - HOTELS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422068"/>
            <a:ext cx="11588718" cy="2038663"/>
          </a:xfrm>
          <a:ln w="1905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u="sng" dirty="0"/>
              <a:t>Metric (JUNE)	2022	2021	2019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dirty="0"/>
              <a:t>Occupancy</a:t>
            </a:r>
            <a:r>
              <a:rPr lang="en-US" dirty="0"/>
              <a:t>	72%	78%	80%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73700" algn="r"/>
                <a:tab pos="8224838" algn="r"/>
                <a:tab pos="10853738" algn="r"/>
              </a:tabLst>
            </a:pPr>
            <a:r>
              <a:rPr lang="en-US" b="1" dirty="0"/>
              <a:t>Avg. Daily Rate</a:t>
            </a:r>
            <a:r>
              <a:rPr lang="en-US" dirty="0"/>
              <a:t>	$175	$168	$189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C2E87D-30C0-2046-8405-39C95B91724C}"/>
              </a:ext>
            </a:extLst>
          </p:cNvPr>
          <p:cNvSpPr txBox="1">
            <a:spLocks/>
          </p:cNvSpPr>
          <p:nvPr/>
        </p:nvSpPr>
        <p:spPr>
          <a:xfrm>
            <a:off x="395079" y="3590145"/>
            <a:ext cx="11588718" cy="3216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Area (Hotels)	JUN 2022	JUN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Beach (Occupancy)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76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%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87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Inland (Occupancy)	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67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%	75%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Beach (ADR)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278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	$268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Inland (ADR)	$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128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	$119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2D9BE-7BF5-AA32-0D07-135D7810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829" y="700448"/>
            <a:ext cx="711214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Lodging METRICS -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STR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DBE5A42-5F21-6248-B400-9062205DC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00947"/>
              </p:ext>
            </p:extLst>
          </p:nvPr>
        </p:nvGraphicFramePr>
        <p:xfrm>
          <a:off x="517585" y="832620"/>
          <a:ext cx="11438626" cy="57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9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Lodging METRICS - ADR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STR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84B31B-A3ED-838A-B135-F07318DE9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02142"/>
              </p:ext>
            </p:extLst>
          </p:nvPr>
        </p:nvGraphicFramePr>
        <p:xfrm>
          <a:off x="395079" y="832621"/>
          <a:ext cx="11561132" cy="579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1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DESTINATION METRICS - VR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4D962D-7BEB-4FBF-AB93-7D05D2C10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73767"/>
              </p:ext>
            </p:extLst>
          </p:nvPr>
        </p:nvGraphicFramePr>
        <p:xfrm>
          <a:off x="395079" y="1079292"/>
          <a:ext cx="11672003" cy="47368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731557">
                  <a:extLst>
                    <a:ext uri="{9D8B030D-6E8A-4147-A177-3AD203B41FA5}">
                      <a16:colId xmlns:a16="http://schemas.microsoft.com/office/drawing/2014/main" val="4085804461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812957923"/>
                    </a:ext>
                  </a:extLst>
                </a:gridCol>
                <a:gridCol w="2623279">
                  <a:extLst>
                    <a:ext uri="{9D8B030D-6E8A-4147-A177-3AD203B41FA5}">
                      <a16:colId xmlns:a16="http://schemas.microsoft.com/office/drawing/2014/main" val="413977304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593144618"/>
                    </a:ext>
                  </a:extLst>
                </a:gridCol>
              </a:tblGrid>
              <a:tr h="8669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</a:rPr>
                        <a:t>KPI (YTD)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</a:rPr>
                        <a:t>Value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</a:rPr>
                        <a:t>Compared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</a:rPr>
                        <a:t>Difference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503124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</a:rPr>
                        <a:t>Avg. Daily Rate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$224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$188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19%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2774560"/>
                  </a:ext>
                </a:extLst>
              </a:tr>
              <a:tr h="1248243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</a:rPr>
                        <a:t>Adjusted Paid &amp; Owner Occupancy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79.9%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74.0%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8%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13612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</a:rPr>
                        <a:t>Adjusted RevPAR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$170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$130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31%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8690713"/>
                  </a:ext>
                </a:extLst>
              </a:tr>
              <a:tr h="889084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</a:rPr>
                        <a:t>Avg. Total Stay Value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$1.7K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$1.5K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</a:rPr>
                        <a:t>19%</a:t>
                      </a:r>
                      <a:endParaRPr lang="en-US" sz="3200" b="0" i="0" u="none" strike="noStrike" dirty="0">
                        <a:solidFill>
                          <a:srgbClr val="55565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8696886"/>
                  </a:ext>
                </a:extLst>
              </a:tr>
            </a:tbl>
          </a:graphicData>
        </a:graphic>
      </p:graphicFrame>
      <p:pic>
        <p:nvPicPr>
          <p:cNvPr id="11" name="image1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13" y="6017785"/>
            <a:ext cx="204983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 of visitors -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2063-5BF2-498B-8776-B358891F4D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42AEF-A945-ED4B-B4CC-90562C745ED8}"/>
              </a:ext>
            </a:extLst>
          </p:cNvPr>
          <p:cNvSpPr txBox="1"/>
          <p:nvPr/>
        </p:nvSpPr>
        <p:spPr>
          <a:xfrm>
            <a:off x="395079" y="6254320"/>
            <a:ext cx="388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</a:t>
            </a:r>
            <a:r>
              <a:rPr lang="en-US" i="1" dirty="0">
                <a:solidFill>
                  <a:prstClr val="black"/>
                </a:solidFill>
                <a:latin typeface="Avenir Next LT Pro"/>
              </a:rPr>
              <a:t>Destination Analysts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E0C847-7B8A-335C-CAC5-A66F7290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120339"/>
              </p:ext>
            </p:extLst>
          </p:nvPr>
        </p:nvGraphicFramePr>
        <p:xfrm>
          <a:off x="395079" y="1104181"/>
          <a:ext cx="11543879" cy="515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07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Visitor profile – </a:t>
            </a:r>
            <a:r>
              <a:rPr lang="en-US" dirty="0" err="1"/>
              <a:t>june</a:t>
            </a:r>
            <a:r>
              <a:rPr lang="en-US" dirty="0"/>
              <a:t>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CBA09-8A16-8B44-9A1F-88E3F81A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42" y="1097406"/>
            <a:ext cx="11642958" cy="56157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b="1" u="sng" dirty="0"/>
              <a:t>Metric	2022	2021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Daily Spend: 	</a:t>
            </a:r>
            <a:r>
              <a:rPr lang="en-US" sz="3600" b="1" dirty="0"/>
              <a:t>$331	$291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Travel Party Size: 	2.8	2.9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Avg. Time –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   Decision to Arrival (Days):	</a:t>
            </a:r>
            <a:r>
              <a:rPr lang="en-US" sz="3600" b="1" dirty="0"/>
              <a:t>61	46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Mean Days: 	</a:t>
            </a:r>
            <a:r>
              <a:rPr lang="en-US" sz="3600" b="1" dirty="0"/>
              <a:t>2.9	3.2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Mean Nights: 	1.9	 2.3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Stayed Overnight: 	38%	34%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Average Age:	47	46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8509000" algn="r"/>
                <a:tab pos="11242675" algn="r"/>
              </a:tabLst>
            </a:pPr>
            <a:r>
              <a:rPr lang="en-US" sz="3600" dirty="0"/>
              <a:t>Average Income:	$115,364	$116,070</a:t>
            </a:r>
          </a:p>
        </p:txBody>
      </p:sp>
    </p:spTree>
    <p:extLst>
      <p:ext uri="{BB962C8B-B14F-4D97-AF65-F5344CB8AC3E}">
        <p14:creationId xmlns:p14="http://schemas.microsoft.com/office/powerpoint/2010/main" val="124899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FD9F-8487-48FB-8FE2-A6BB2C0D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1187355"/>
            <a:ext cx="8587889" cy="224164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Pinellas county </a:t>
            </a:r>
            <a:br>
              <a:rPr lang="en-US" sz="4400" dirty="0"/>
            </a:br>
            <a:r>
              <a:rPr lang="en-US" sz="4400" dirty="0"/>
              <a:t>tourist development council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EB0F1-E6B7-E747-A5D8-B03CF5B6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4121623"/>
            <a:ext cx="8587889" cy="2371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NEXT MEETING</a:t>
            </a:r>
          </a:p>
          <a:p>
            <a:pPr marL="0" indent="0" algn="ctr">
              <a:buNone/>
            </a:pPr>
            <a:r>
              <a:rPr lang="en-US" sz="3600" i="1" dirty="0"/>
              <a:t>SEPTEMBER 21, 2022</a:t>
            </a:r>
          </a:p>
          <a:p>
            <a:pPr marL="0" indent="0" algn="ctr">
              <a:buNone/>
            </a:pPr>
            <a:r>
              <a:rPr lang="en-US" sz="3600" i="1" dirty="0"/>
              <a:t>9:00 a.m. – 12:00 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C2BC-98CA-4DB5-9740-7F2E8F0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pPr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797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esTemplateBasic[1]" id="{327CB44F-6299-EF40-94A5-B1DA64CC0A95}" vid="{808B27FD-3C44-A74D-A5C2-28C79E794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12566</TotalTime>
  <Words>326</Words>
  <Application>Microsoft Macintosh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Courier New</vt:lpstr>
      <vt:lpstr>Wingdings</vt:lpstr>
      <vt:lpstr>Office Theme</vt:lpstr>
      <vt:lpstr>Pinellas county  tourist development council meeting</vt:lpstr>
      <vt:lpstr>DESTINATION METRICS - TDT</vt:lpstr>
      <vt:lpstr>DESTINATION METRICS - HOTELS</vt:lpstr>
      <vt:lpstr>Lodging METRICS - OCCUPANCY</vt:lpstr>
      <vt:lpstr>Lodging METRICS - ADR</vt:lpstr>
      <vt:lpstr>DESTINATION METRICS - VR</vt:lpstr>
      <vt:lpstr># of visitors - forecast</vt:lpstr>
      <vt:lpstr>Visitor profile – june 2022</vt:lpstr>
      <vt:lpstr>Pinellas county  tourist development council meeting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 Revenues – fy 2017 to fy 2021</dc:title>
  <dc:subject/>
  <dc:creator>Steve Hayes</dc:creator>
  <cp:keywords/>
  <dc:description/>
  <cp:lastModifiedBy>Steve Hayes</cp:lastModifiedBy>
  <cp:revision>11</cp:revision>
  <cp:lastPrinted>2022-06-21T05:34:35Z</cp:lastPrinted>
  <dcterms:created xsi:type="dcterms:W3CDTF">2021-02-11T18:15:26Z</dcterms:created>
  <dcterms:modified xsi:type="dcterms:W3CDTF">2022-08-23T14:34:14Z</dcterms:modified>
  <cp:category/>
</cp:coreProperties>
</file>