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329" r:id="rId5"/>
    <p:sldId id="2144327619" r:id="rId6"/>
    <p:sldId id="2144327620" r:id="rId7"/>
    <p:sldId id="264" r:id="rId8"/>
    <p:sldId id="2144327618" r:id="rId9"/>
    <p:sldId id="2144327616" r:id="rId10"/>
    <p:sldId id="33633" r:id="rId11"/>
    <p:sldId id="33652" r:id="rId12"/>
    <p:sldId id="2144327621" r:id="rId13"/>
    <p:sldId id="2144327590" r:id="rId14"/>
    <p:sldId id="354" r:id="rId15"/>
    <p:sldId id="356" r:id="rId16"/>
    <p:sldId id="357" r:id="rId17"/>
    <p:sldId id="373" r:id="rId18"/>
    <p:sldId id="358" r:id="rId19"/>
    <p:sldId id="359" r:id="rId20"/>
    <p:sldId id="360" r:id="rId21"/>
    <p:sldId id="361" r:id="rId22"/>
    <p:sldId id="363" r:id="rId23"/>
    <p:sldId id="375" r:id="rId24"/>
    <p:sldId id="364" r:id="rId25"/>
    <p:sldId id="365" r:id="rId26"/>
    <p:sldId id="367" r:id="rId27"/>
    <p:sldId id="369" r:id="rId28"/>
    <p:sldId id="379" r:id="rId29"/>
    <p:sldId id="380" r:id="rId30"/>
    <p:sldId id="534" r:id="rId31"/>
    <p:sldId id="2144327622" r:id="rId32"/>
    <p:sldId id="529" r:id="rId33"/>
    <p:sldId id="2144327629" r:id="rId34"/>
    <p:sldId id="2144327631" r:id="rId35"/>
    <p:sldId id="2144327626" r:id="rId36"/>
    <p:sldId id="532" r:id="rId37"/>
    <p:sldId id="535" r:id="rId38"/>
    <p:sldId id="536" r:id="rId39"/>
    <p:sldId id="263" r:id="rId40"/>
    <p:sldId id="2144327623" r:id="rId41"/>
    <p:sldId id="300" r:id="rId42"/>
    <p:sldId id="327" r:id="rId43"/>
    <p:sldId id="2144327627" r:id="rId44"/>
    <p:sldId id="2144327628" r:id="rId45"/>
    <p:sldId id="2144327625" r:id="rId4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07F52F-8AB8-09CA-F4ED-1710CC8FF333}" name="LAUREN MURRAY" initials="LM" userId="S::lauren.murray@bvk.com::f01cf221-ef9b-4fa7-9df4-ea6e73497881" providerId="AD"/>
  <p188:author id="{FAC8373C-1547-A4BD-0D94-CC4243A13C22}" name="MARTHA SWITALSKI" initials="MS" userId="S::martha.switalski@bvk.com::ec336386-b0fc-4559-bdc9-ebdc486678a4" providerId="AD"/>
  <p188:author id="{56CD6E48-4F2E-1C1A-8EB2-CC14ED03E15D}" name="CARMEN BOYCE" initials="CB" userId="S::carmen.boyce@bvk.com::62bf3b77-d3c1-4375-af9c-06db9458e114" providerId="AD"/>
  <p188:author id="{E0C30A79-F9E9-7974-AD3D-D813D992D8BD}" name="LAUREN MURRAY" initials="LM" userId="S::LAUREN.MURRAY@bvk.com::f01cf221-ef9b-4fa7-9df4-ea6e73497881" providerId="AD"/>
  <p188:author id="{27C3F689-C80A-12ED-2A94-C1FDBA421C12}" name="CALLIE MURPHY" initials="CM" userId="S::callie.murphy@bvk.com::f3d59c85-4f60-467a-b2de-2657f56660e8" providerId="AD"/>
  <p188:author id="{17735FBA-0AC8-8458-AD2D-ABA8FADBD7DC}" name="STEPHANIE MCKINNON" initials="SM" userId="S::STEPHANIE.MCKINNON@bvk.com::8d4ec880-4860-4349-90f0-344057d5f0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s, Katie" initials="BK" lastIdx="4" clrIdx="0">
    <p:extLst>
      <p:ext uri="{19B8F6BF-5375-455C-9EA6-DF929625EA0E}">
        <p15:presenceInfo xmlns:p15="http://schemas.microsoft.com/office/powerpoint/2012/main" userId="S::bcc91282@bcc.pinellas.gov::ab29bfa4-761b-4687-93f4-7824c21e9b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A575"/>
    <a:srgbClr val="0352A0"/>
    <a:srgbClr val="F03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34DA6-D8FB-4AB1-9128-50FC6EDF37C8}" v="5" dt="2023-04-18T16:52:36.305"/>
    <p1510:client id="{37F0ABAC-E2BB-4B29-B5CB-DE96D9933038}" v="20" dt="2023-04-19T02:00:41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5380" autoAdjust="0"/>
  </p:normalViewPr>
  <p:slideViewPr>
    <p:cSldViewPr snapToGrid="0">
      <p:cViewPr varScale="1">
        <p:scale>
          <a:sx n="104" d="100"/>
          <a:sy n="104" d="100"/>
        </p:scale>
        <p:origin x="18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s, Katie" userId="ab29bfa4-761b-4687-93f4-7824c21e9b77" providerId="ADAL" clId="{37F0ABAC-E2BB-4B29-B5CB-DE96D9933038}"/>
    <pc:docChg chg="undo custSel addSld delSld modSld">
      <pc:chgData name="Bridges, Katie" userId="ab29bfa4-761b-4687-93f4-7824c21e9b77" providerId="ADAL" clId="{37F0ABAC-E2BB-4B29-B5CB-DE96D9933038}" dt="2023-04-19T02:00:41.285" v="1840" actId="1076"/>
      <pc:docMkLst>
        <pc:docMk/>
      </pc:docMkLst>
      <pc:sldChg chg="modSp mod">
        <pc:chgData name="Bridges, Katie" userId="ab29bfa4-761b-4687-93f4-7824c21e9b77" providerId="ADAL" clId="{37F0ABAC-E2BB-4B29-B5CB-DE96D9933038}" dt="2023-04-19T01:24:14.670" v="775" actId="20577"/>
        <pc:sldMkLst>
          <pc:docMk/>
          <pc:sldMk cId="3053121557" sldId="264"/>
        </pc:sldMkLst>
        <pc:spChg chg="mod">
          <ac:chgData name="Bridges, Katie" userId="ab29bfa4-761b-4687-93f4-7824c21e9b77" providerId="ADAL" clId="{37F0ABAC-E2BB-4B29-B5CB-DE96D9933038}" dt="2023-04-19T01:24:14.670" v="775" actId="20577"/>
          <ac:spMkLst>
            <pc:docMk/>
            <pc:sldMk cId="3053121557" sldId="264"/>
            <ac:spMk id="15" creationId="{11701558-553F-48E4-9E8E-ADC73D87BB8F}"/>
          </ac:spMkLst>
        </pc:spChg>
      </pc:sldChg>
      <pc:sldChg chg="addSp delSp modSp mod modClrScheme chgLayout">
        <pc:chgData name="Bridges, Katie" userId="ab29bfa4-761b-4687-93f4-7824c21e9b77" providerId="ADAL" clId="{37F0ABAC-E2BB-4B29-B5CB-DE96D9933038}" dt="2023-04-19T01:56:57.784" v="1834" actId="478"/>
        <pc:sldMkLst>
          <pc:docMk/>
          <pc:sldMk cId="480686970" sldId="329"/>
        </pc:sldMkLst>
        <pc:spChg chg="add del mod ord">
          <ac:chgData name="Bridges, Katie" userId="ab29bfa4-761b-4687-93f4-7824c21e9b77" providerId="ADAL" clId="{37F0ABAC-E2BB-4B29-B5CB-DE96D9933038}" dt="2023-04-19T01:56:57.784" v="1834" actId="478"/>
          <ac:spMkLst>
            <pc:docMk/>
            <pc:sldMk cId="480686970" sldId="329"/>
            <ac:spMk id="2" creationId="{3BE5286D-528E-416A-946A-A47EE455DFDC}"/>
          </ac:spMkLst>
        </pc:spChg>
        <pc:spChg chg="mod ord">
          <ac:chgData name="Bridges, Katie" userId="ab29bfa4-761b-4687-93f4-7824c21e9b77" providerId="ADAL" clId="{37F0ABAC-E2BB-4B29-B5CB-DE96D9933038}" dt="2023-04-19T01:56:52.200" v="1833" actId="700"/>
          <ac:spMkLst>
            <pc:docMk/>
            <pc:sldMk cId="480686970" sldId="329"/>
            <ac:spMk id="3" creationId="{741E6FAE-3EED-E715-ED85-2B80BDCE4AE6}"/>
          </ac:spMkLst>
        </pc:spChg>
      </pc:sldChg>
      <pc:sldChg chg="modSp mod">
        <pc:chgData name="Bridges, Katie" userId="ab29bfa4-761b-4687-93f4-7824c21e9b77" providerId="ADAL" clId="{37F0ABAC-E2BB-4B29-B5CB-DE96D9933038}" dt="2023-04-19T01:26:44.662" v="781"/>
        <pc:sldMkLst>
          <pc:docMk/>
          <pc:sldMk cId="1455101977" sldId="359"/>
        </pc:sldMkLst>
        <pc:spChg chg="mod">
          <ac:chgData name="Bridges, Katie" userId="ab29bfa4-761b-4687-93f4-7824c21e9b77" providerId="ADAL" clId="{37F0ABAC-E2BB-4B29-B5CB-DE96D9933038}" dt="2023-04-19T01:26:44.662" v="781"/>
          <ac:spMkLst>
            <pc:docMk/>
            <pc:sldMk cId="1455101977" sldId="359"/>
            <ac:spMk id="4" creationId="{E44CC89A-727E-1B88-1BE2-23EC629F7C79}"/>
          </ac:spMkLst>
        </pc:spChg>
      </pc:sldChg>
      <pc:sldChg chg="modSp mod">
        <pc:chgData name="Bridges, Katie" userId="ab29bfa4-761b-4687-93f4-7824c21e9b77" providerId="ADAL" clId="{37F0ABAC-E2BB-4B29-B5CB-DE96D9933038}" dt="2023-04-19T01:27:44.522" v="818" actId="20577"/>
        <pc:sldMkLst>
          <pc:docMk/>
          <pc:sldMk cId="2339267463" sldId="360"/>
        </pc:sldMkLst>
        <pc:spChg chg="mod">
          <ac:chgData name="Bridges, Katie" userId="ab29bfa4-761b-4687-93f4-7824c21e9b77" providerId="ADAL" clId="{37F0ABAC-E2BB-4B29-B5CB-DE96D9933038}" dt="2023-04-19T01:27:44.522" v="818" actId="20577"/>
          <ac:spMkLst>
            <pc:docMk/>
            <pc:sldMk cId="2339267463" sldId="360"/>
            <ac:spMk id="4" creationId="{E44CC89A-727E-1B88-1BE2-23EC629F7C79}"/>
          </ac:spMkLst>
        </pc:spChg>
      </pc:sldChg>
      <pc:sldChg chg="modSp mod">
        <pc:chgData name="Bridges, Katie" userId="ab29bfa4-761b-4687-93f4-7824c21e9b77" providerId="ADAL" clId="{37F0ABAC-E2BB-4B29-B5CB-DE96D9933038}" dt="2023-04-19T01:28:09.552" v="823" actId="20577"/>
        <pc:sldMkLst>
          <pc:docMk/>
          <pc:sldMk cId="1349869200" sldId="361"/>
        </pc:sldMkLst>
        <pc:spChg chg="mod">
          <ac:chgData name="Bridges, Katie" userId="ab29bfa4-761b-4687-93f4-7824c21e9b77" providerId="ADAL" clId="{37F0ABAC-E2BB-4B29-B5CB-DE96D9933038}" dt="2023-04-19T01:28:09.552" v="823" actId="20577"/>
          <ac:spMkLst>
            <pc:docMk/>
            <pc:sldMk cId="1349869200" sldId="361"/>
            <ac:spMk id="4" creationId="{E44CC89A-727E-1B88-1BE2-23EC629F7C79}"/>
          </ac:spMkLst>
        </pc:spChg>
      </pc:sldChg>
      <pc:sldChg chg="addSp delSp modSp mod">
        <pc:chgData name="Bridges, Katie" userId="ab29bfa4-761b-4687-93f4-7824c21e9b77" providerId="ADAL" clId="{37F0ABAC-E2BB-4B29-B5CB-DE96D9933038}" dt="2023-04-19T02:00:41.285" v="1840" actId="1076"/>
        <pc:sldMkLst>
          <pc:docMk/>
          <pc:sldMk cId="3503333988" sldId="363"/>
        </pc:sldMkLst>
        <pc:spChg chg="mod">
          <ac:chgData name="Bridges, Katie" userId="ab29bfa4-761b-4687-93f4-7824c21e9b77" providerId="ADAL" clId="{37F0ABAC-E2BB-4B29-B5CB-DE96D9933038}" dt="2023-04-19T01:30:52.778" v="920" actId="20577"/>
          <ac:spMkLst>
            <pc:docMk/>
            <pc:sldMk cId="3503333988" sldId="363"/>
            <ac:spMk id="4" creationId="{E44CC89A-727E-1B88-1BE2-23EC629F7C79}"/>
          </ac:spMkLst>
        </pc:spChg>
        <pc:spChg chg="mod">
          <ac:chgData name="Bridges, Katie" userId="ab29bfa4-761b-4687-93f4-7824c21e9b77" providerId="ADAL" clId="{37F0ABAC-E2BB-4B29-B5CB-DE96D9933038}" dt="2023-04-19T01:29:04.672" v="839" actId="20577"/>
          <ac:spMkLst>
            <pc:docMk/>
            <pc:sldMk cId="3503333988" sldId="363"/>
            <ac:spMk id="9" creationId="{F9FAFF66-32C8-47F1-B4AD-BAD8A7E2BDF2}"/>
          </ac:spMkLst>
        </pc:spChg>
        <pc:picChg chg="del mod">
          <ac:chgData name="Bridges, Katie" userId="ab29bfa4-761b-4687-93f4-7824c21e9b77" providerId="ADAL" clId="{37F0ABAC-E2BB-4B29-B5CB-DE96D9933038}" dt="2023-04-19T02:00:39.158" v="1839" actId="478"/>
          <ac:picMkLst>
            <pc:docMk/>
            <pc:sldMk cId="3503333988" sldId="363"/>
            <ac:picMk id="6" creationId="{BAA8900F-F437-9A30-25B7-BE5110A75C9A}"/>
          </ac:picMkLst>
        </pc:picChg>
        <pc:picChg chg="add mod">
          <ac:chgData name="Bridges, Katie" userId="ab29bfa4-761b-4687-93f4-7824c21e9b77" providerId="ADAL" clId="{37F0ABAC-E2BB-4B29-B5CB-DE96D9933038}" dt="2023-04-19T02:00:41.285" v="1840" actId="1076"/>
          <ac:picMkLst>
            <pc:docMk/>
            <pc:sldMk cId="3503333988" sldId="363"/>
            <ac:picMk id="1026" creationId="{857EDCA9-20F0-4B8B-A223-7CE507F05B7B}"/>
          </ac:picMkLst>
        </pc:picChg>
      </pc:sldChg>
      <pc:sldChg chg="modSp mod">
        <pc:chgData name="Bridges, Katie" userId="ab29bfa4-761b-4687-93f4-7824c21e9b77" providerId="ADAL" clId="{37F0ABAC-E2BB-4B29-B5CB-DE96D9933038}" dt="2023-04-19T01:32:06.863" v="927" actId="20577"/>
        <pc:sldMkLst>
          <pc:docMk/>
          <pc:sldMk cId="2551440530" sldId="375"/>
        </pc:sldMkLst>
        <pc:spChg chg="mod">
          <ac:chgData name="Bridges, Katie" userId="ab29bfa4-761b-4687-93f4-7824c21e9b77" providerId="ADAL" clId="{37F0ABAC-E2BB-4B29-B5CB-DE96D9933038}" dt="2023-04-19T01:32:06.863" v="927" actId="20577"/>
          <ac:spMkLst>
            <pc:docMk/>
            <pc:sldMk cId="2551440530" sldId="375"/>
            <ac:spMk id="6" creationId="{036AAAE3-0CFF-9586-64BB-2741C81336C8}"/>
          </ac:spMkLst>
        </pc:spChg>
      </pc:sldChg>
      <pc:sldChg chg="modSp mod">
        <pc:chgData name="Bridges, Katie" userId="ab29bfa4-761b-4687-93f4-7824c21e9b77" providerId="ADAL" clId="{37F0ABAC-E2BB-4B29-B5CB-DE96D9933038}" dt="2023-04-19T01:33:38.896" v="992" actId="20577"/>
        <pc:sldMkLst>
          <pc:docMk/>
          <pc:sldMk cId="1666719635" sldId="529"/>
        </pc:sldMkLst>
        <pc:spChg chg="mod">
          <ac:chgData name="Bridges, Katie" userId="ab29bfa4-761b-4687-93f4-7824c21e9b77" providerId="ADAL" clId="{37F0ABAC-E2BB-4B29-B5CB-DE96D9933038}" dt="2023-04-19T01:33:38.896" v="992" actId="20577"/>
          <ac:spMkLst>
            <pc:docMk/>
            <pc:sldMk cId="1666719635" sldId="529"/>
            <ac:spMk id="3" creationId="{90F43163-BB04-8C41-9717-4308762B662A}"/>
          </ac:spMkLst>
        </pc:spChg>
        <pc:picChg chg="mod">
          <ac:chgData name="Bridges, Katie" userId="ab29bfa4-761b-4687-93f4-7824c21e9b77" providerId="ADAL" clId="{37F0ABAC-E2BB-4B29-B5CB-DE96D9933038}" dt="2023-04-19T01:33:24.175" v="967" actId="1076"/>
          <ac:picMkLst>
            <pc:docMk/>
            <pc:sldMk cId="1666719635" sldId="529"/>
            <ac:picMk id="1026" creationId="{7367193E-51F7-4324-8F60-FDD73996D657}"/>
          </ac:picMkLst>
        </pc:picChg>
      </pc:sldChg>
      <pc:sldChg chg="del">
        <pc:chgData name="Bridges, Katie" userId="ab29bfa4-761b-4687-93f4-7824c21e9b77" providerId="ADAL" clId="{37F0ABAC-E2BB-4B29-B5CB-DE96D9933038}" dt="2023-04-19T01:25:50.165" v="779" actId="47"/>
        <pc:sldMkLst>
          <pc:docMk/>
          <pc:sldMk cId="1057667691" sldId="2144327584"/>
        </pc:sldMkLst>
      </pc:sldChg>
      <pc:sldChg chg="delSp">
        <pc:chgData name="Bridges, Katie" userId="ab29bfa4-761b-4687-93f4-7824c21e9b77" providerId="ADAL" clId="{37F0ABAC-E2BB-4B29-B5CB-DE96D9933038}" dt="2023-04-19T01:25:25.233" v="778" actId="478"/>
        <pc:sldMkLst>
          <pc:docMk/>
          <pc:sldMk cId="455432679" sldId="2144327616"/>
        </pc:sldMkLst>
        <pc:picChg chg="del">
          <ac:chgData name="Bridges, Katie" userId="ab29bfa4-761b-4687-93f4-7824c21e9b77" providerId="ADAL" clId="{37F0ABAC-E2BB-4B29-B5CB-DE96D9933038}" dt="2023-04-19T01:25:25.233" v="778" actId="478"/>
          <ac:picMkLst>
            <pc:docMk/>
            <pc:sldMk cId="455432679" sldId="2144327616"/>
            <ac:picMk id="43" creationId="{199E341B-8C86-9D23-8F16-B0F5F366499C}"/>
          </ac:picMkLst>
        </pc:picChg>
      </pc:sldChg>
      <pc:sldChg chg="modSp mod">
        <pc:chgData name="Bridges, Katie" userId="ab29bfa4-761b-4687-93f4-7824c21e9b77" providerId="ADAL" clId="{37F0ABAC-E2BB-4B29-B5CB-DE96D9933038}" dt="2023-04-19T01:24:27.416" v="777" actId="20577"/>
        <pc:sldMkLst>
          <pc:docMk/>
          <pc:sldMk cId="1890178713" sldId="2144327618"/>
        </pc:sldMkLst>
        <pc:spChg chg="mod">
          <ac:chgData name="Bridges, Katie" userId="ab29bfa4-761b-4687-93f4-7824c21e9b77" providerId="ADAL" clId="{37F0ABAC-E2BB-4B29-B5CB-DE96D9933038}" dt="2023-04-19T01:24:27.416" v="777" actId="20577"/>
          <ac:spMkLst>
            <pc:docMk/>
            <pc:sldMk cId="1890178713" sldId="2144327618"/>
            <ac:spMk id="8" creationId="{577BAE6E-6EE5-327E-3D42-D19D78B71EC1}"/>
          </ac:spMkLst>
        </pc:spChg>
      </pc:sldChg>
      <pc:sldChg chg="modSp mod chgLayout">
        <pc:chgData name="Bridges, Katie" userId="ab29bfa4-761b-4687-93f4-7824c21e9b77" providerId="ADAL" clId="{37F0ABAC-E2BB-4B29-B5CB-DE96D9933038}" dt="2023-04-19T01:57:05.676" v="1835" actId="700"/>
        <pc:sldMkLst>
          <pc:docMk/>
          <pc:sldMk cId="2057036119" sldId="2144327619"/>
        </pc:sldMkLst>
        <pc:spChg chg="mod ord">
          <ac:chgData name="Bridges, Katie" userId="ab29bfa4-761b-4687-93f4-7824c21e9b77" providerId="ADAL" clId="{37F0ABAC-E2BB-4B29-B5CB-DE96D9933038}" dt="2023-04-19T01:57:05.676" v="1835" actId="700"/>
          <ac:spMkLst>
            <pc:docMk/>
            <pc:sldMk cId="2057036119" sldId="2144327619"/>
            <ac:spMk id="4" creationId="{950B37BF-5F1B-4593-887C-F943A7CF5225}"/>
          </ac:spMkLst>
        </pc:spChg>
      </pc:sldChg>
      <pc:sldChg chg="modSp mod">
        <pc:chgData name="Bridges, Katie" userId="ab29bfa4-761b-4687-93f4-7824c21e9b77" providerId="ADAL" clId="{37F0ABAC-E2BB-4B29-B5CB-DE96D9933038}" dt="2023-04-19T01:11:21.431" v="13" actId="20577"/>
        <pc:sldMkLst>
          <pc:docMk/>
          <pc:sldMk cId="558423815" sldId="2144327627"/>
        </pc:sldMkLst>
        <pc:spChg chg="mod">
          <ac:chgData name="Bridges, Katie" userId="ab29bfa4-761b-4687-93f4-7824c21e9b77" providerId="ADAL" clId="{37F0ABAC-E2BB-4B29-B5CB-DE96D9933038}" dt="2023-04-19T01:11:21.431" v="13" actId="20577"/>
          <ac:spMkLst>
            <pc:docMk/>
            <pc:sldMk cId="558423815" sldId="2144327627"/>
            <ac:spMk id="4" creationId="{950B37BF-5F1B-4593-887C-F943A7CF5225}"/>
          </ac:spMkLst>
        </pc:spChg>
      </pc:sldChg>
      <pc:sldChg chg="addSp delSp modSp new mod modClrScheme chgLayout">
        <pc:chgData name="Bridges, Katie" userId="ab29bfa4-761b-4687-93f4-7824c21e9b77" providerId="ADAL" clId="{37F0ABAC-E2BB-4B29-B5CB-DE96D9933038}" dt="2023-04-19T01:18:13.943" v="551" actId="1076"/>
        <pc:sldMkLst>
          <pc:docMk/>
          <pc:sldMk cId="2601671592" sldId="2144327628"/>
        </pc:sldMkLst>
        <pc:spChg chg="del mod ord">
          <ac:chgData name="Bridges, Katie" userId="ab29bfa4-761b-4687-93f4-7824c21e9b77" providerId="ADAL" clId="{37F0ABAC-E2BB-4B29-B5CB-DE96D9933038}" dt="2023-04-19T01:11:38.874" v="15" actId="700"/>
          <ac:spMkLst>
            <pc:docMk/>
            <pc:sldMk cId="2601671592" sldId="2144327628"/>
            <ac:spMk id="2" creationId="{A03B8FA0-F58D-4970-A098-5EBE2A543CE4}"/>
          </ac:spMkLst>
        </pc:spChg>
        <pc:spChg chg="add mod ord">
          <ac:chgData name="Bridges, Katie" userId="ab29bfa4-761b-4687-93f4-7824c21e9b77" providerId="ADAL" clId="{37F0ABAC-E2BB-4B29-B5CB-DE96D9933038}" dt="2023-04-19T01:13:09.223" v="80" actId="20577"/>
          <ac:spMkLst>
            <pc:docMk/>
            <pc:sldMk cId="2601671592" sldId="2144327628"/>
            <ac:spMk id="3" creationId="{027ECCCB-3895-44C1-8421-D82F60CDEB57}"/>
          </ac:spMkLst>
        </pc:spChg>
        <pc:spChg chg="add mod ord">
          <ac:chgData name="Bridges, Katie" userId="ab29bfa4-761b-4687-93f4-7824c21e9b77" providerId="ADAL" clId="{37F0ABAC-E2BB-4B29-B5CB-DE96D9933038}" dt="2023-04-19T01:17:51.248" v="550" actId="20577"/>
          <ac:spMkLst>
            <pc:docMk/>
            <pc:sldMk cId="2601671592" sldId="2144327628"/>
            <ac:spMk id="4" creationId="{2EE4F4E7-1B4F-4672-8819-C4A142A4D076}"/>
          </ac:spMkLst>
        </pc:spChg>
        <pc:spChg chg="add del mod ord">
          <ac:chgData name="Bridges, Katie" userId="ab29bfa4-761b-4687-93f4-7824c21e9b77" providerId="ADAL" clId="{37F0ABAC-E2BB-4B29-B5CB-DE96D9933038}" dt="2023-04-19T01:11:41.690" v="16" actId="478"/>
          <ac:spMkLst>
            <pc:docMk/>
            <pc:sldMk cId="2601671592" sldId="2144327628"/>
            <ac:spMk id="5" creationId="{04BE15E0-2427-407D-B45E-466E3ADEC9E9}"/>
          </ac:spMkLst>
        </pc:spChg>
        <pc:picChg chg="add mod">
          <ac:chgData name="Bridges, Katie" userId="ab29bfa4-761b-4687-93f4-7824c21e9b77" providerId="ADAL" clId="{37F0ABAC-E2BB-4B29-B5CB-DE96D9933038}" dt="2023-04-19T01:18:13.943" v="551" actId="1076"/>
          <ac:picMkLst>
            <pc:docMk/>
            <pc:sldMk cId="2601671592" sldId="2144327628"/>
            <ac:picMk id="1026" creationId="{38A8E6BA-0533-4197-B1EA-24F7FFA72AB1}"/>
          </ac:picMkLst>
        </pc:picChg>
      </pc:sldChg>
      <pc:sldChg chg="add del">
        <pc:chgData name="Bridges, Katie" userId="ab29bfa4-761b-4687-93f4-7824c21e9b77" providerId="ADAL" clId="{37F0ABAC-E2BB-4B29-B5CB-DE96D9933038}" dt="2023-04-19T01:11:45.716" v="18"/>
        <pc:sldMkLst>
          <pc:docMk/>
          <pc:sldMk cId="4147287" sldId="2144327629"/>
        </pc:sldMkLst>
      </pc:sldChg>
      <pc:sldChg chg="modSp mod">
        <pc:chgData name="Bridges, Katie" userId="ab29bfa4-761b-4687-93f4-7824c21e9b77" providerId="ADAL" clId="{37F0ABAC-E2BB-4B29-B5CB-DE96D9933038}" dt="2023-04-19T01:34:31.008" v="1036" actId="14100"/>
        <pc:sldMkLst>
          <pc:docMk/>
          <pc:sldMk cId="2676055998" sldId="2144327629"/>
        </pc:sldMkLst>
        <pc:spChg chg="mod">
          <ac:chgData name="Bridges, Katie" userId="ab29bfa4-761b-4687-93f4-7824c21e9b77" providerId="ADAL" clId="{37F0ABAC-E2BB-4B29-B5CB-DE96D9933038}" dt="2023-04-19T01:34:31.008" v="1036" actId="14100"/>
          <ac:spMkLst>
            <pc:docMk/>
            <pc:sldMk cId="2676055998" sldId="2144327629"/>
            <ac:spMk id="3" creationId="{BE81250F-7CB1-8EBC-ED85-03D32B9967E6}"/>
          </ac:spMkLst>
        </pc:spChg>
      </pc:sldChg>
      <pc:sldChg chg="new del">
        <pc:chgData name="Bridges, Katie" userId="ab29bfa4-761b-4687-93f4-7824c21e9b77" providerId="ADAL" clId="{37F0ABAC-E2BB-4B29-B5CB-DE96D9933038}" dt="2023-04-19T01:34:47.633" v="1038" actId="47"/>
        <pc:sldMkLst>
          <pc:docMk/>
          <pc:sldMk cId="3890659433" sldId="2144327630"/>
        </pc:sldMkLst>
      </pc:sldChg>
      <pc:sldChg chg="addSp delSp modSp mod">
        <pc:chgData name="Bridges, Katie" userId="ab29bfa4-761b-4687-93f4-7824c21e9b77" providerId="ADAL" clId="{37F0ABAC-E2BB-4B29-B5CB-DE96D9933038}" dt="2023-04-19T01:48:20.328" v="1827" actId="1076"/>
        <pc:sldMkLst>
          <pc:docMk/>
          <pc:sldMk cId="514271254" sldId="2144327631"/>
        </pc:sldMkLst>
        <pc:spChg chg="mod">
          <ac:chgData name="Bridges, Katie" userId="ab29bfa4-761b-4687-93f4-7824c21e9b77" providerId="ADAL" clId="{37F0ABAC-E2BB-4B29-B5CB-DE96D9933038}" dt="2023-04-19T01:45:24.001" v="1791" actId="20577"/>
          <ac:spMkLst>
            <pc:docMk/>
            <pc:sldMk cId="514271254" sldId="2144327631"/>
            <ac:spMk id="3" creationId="{90F43163-BB04-8C41-9717-4308762B662A}"/>
          </ac:spMkLst>
        </pc:spChg>
        <pc:spChg chg="mod">
          <ac:chgData name="Bridges, Katie" userId="ab29bfa4-761b-4687-93f4-7824c21e9b77" providerId="ADAL" clId="{37F0ABAC-E2BB-4B29-B5CB-DE96D9933038}" dt="2023-04-19T01:41:43.320" v="1531" actId="1076"/>
          <ac:spMkLst>
            <pc:docMk/>
            <pc:sldMk cId="514271254" sldId="2144327631"/>
            <ac:spMk id="7" creationId="{55B24613-BA23-4536-98B3-6A4BEFF16260}"/>
          </ac:spMkLst>
        </pc:spChg>
        <pc:picChg chg="add mod">
          <ac:chgData name="Bridges, Katie" userId="ab29bfa4-761b-4687-93f4-7824c21e9b77" providerId="ADAL" clId="{37F0ABAC-E2BB-4B29-B5CB-DE96D9933038}" dt="2023-04-19T01:48:20.328" v="1827" actId="1076"/>
          <ac:picMkLst>
            <pc:docMk/>
            <pc:sldMk cId="514271254" sldId="2144327631"/>
            <ac:picMk id="4" creationId="{15987125-6CA3-4500-A33F-EE338BF1239A}"/>
          </ac:picMkLst>
        </pc:picChg>
        <pc:picChg chg="add mod">
          <ac:chgData name="Bridges, Katie" userId="ab29bfa4-761b-4687-93f4-7824c21e9b77" providerId="ADAL" clId="{37F0ABAC-E2BB-4B29-B5CB-DE96D9933038}" dt="2023-04-19T01:48:17.244" v="1826" actId="1076"/>
          <ac:picMkLst>
            <pc:docMk/>
            <pc:sldMk cId="514271254" sldId="2144327631"/>
            <ac:picMk id="6" creationId="{32053E21-D8E2-4497-9A18-66323038CD27}"/>
          </ac:picMkLst>
        </pc:picChg>
        <pc:picChg chg="add mod">
          <ac:chgData name="Bridges, Katie" userId="ab29bfa4-761b-4687-93f4-7824c21e9b77" providerId="ADAL" clId="{37F0ABAC-E2BB-4B29-B5CB-DE96D9933038}" dt="2023-04-19T01:48:15.680" v="1825" actId="1076"/>
          <ac:picMkLst>
            <pc:docMk/>
            <pc:sldMk cId="514271254" sldId="2144327631"/>
            <ac:picMk id="9" creationId="{A78CFE9B-4EDD-4A28-8747-6E2339EEC8D0}"/>
          </ac:picMkLst>
        </pc:picChg>
        <pc:picChg chg="del">
          <ac:chgData name="Bridges, Katie" userId="ab29bfa4-761b-4687-93f4-7824c21e9b77" providerId="ADAL" clId="{37F0ABAC-E2BB-4B29-B5CB-DE96D9933038}" dt="2023-04-19T01:46:02.890" v="1793" actId="478"/>
          <ac:picMkLst>
            <pc:docMk/>
            <pc:sldMk cId="514271254" sldId="2144327631"/>
            <ac:picMk id="1026" creationId="{7367193E-51F7-4324-8F60-FDD73996D657}"/>
          </ac:picMkLst>
        </pc:picChg>
      </pc:sldChg>
      <pc:sldChg chg="new del">
        <pc:chgData name="Bridges, Katie" userId="ab29bfa4-761b-4687-93f4-7824c21e9b77" providerId="ADAL" clId="{37F0ABAC-E2BB-4B29-B5CB-DE96D9933038}" dt="2023-04-19T01:59:49.390" v="1837" actId="47"/>
        <pc:sldMkLst>
          <pc:docMk/>
          <pc:sldMk cId="1558274384" sldId="21443276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FAB7A-C04B-E368-F732-64B8415863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68393-2794-F009-C807-AB972766A3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E28274-942A-6044-9FD2-305AFD7C140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D9F49-1426-C890-0D74-E3AB80972C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E9A7D-B9BF-4D39-242C-A08B691447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27EEB3-3AA3-064F-988E-F0D9E678F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7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7F731D-E425-4737-B288-EC7567B985B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483438-F6F0-4E07-B493-8B894EFCE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/>
              <a:t>Drive visitation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/>
              <a:t>Positively impact tourist development tax by driving increased overnight visitation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/>
              <a:t>Continue to explore opportunities to efficiently increase awareness and travel from OOS markets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/>
              <a:t>Increase intent to travel across all advertised geographies and audiences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/>
              <a:t>Position St. Pete/Clearwater as a premier destination with a diverse collection of world-class arts and culture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/>
              <a:t>Highlight inclusive and diverse culture of the destination (accessibility)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/>
              <a:t>Re-enter international markets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/>
              <a:t>Be prepared/business continuity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/>
              <a:t>Position Visit St. Pete/Clearwater as the official destination management organization that not only promotes tourism but helps manage its impacts on residents  and partners</a:t>
            </a:r>
          </a:p>
          <a:p>
            <a:pPr marL="349415" indent="-349415">
              <a:buFont typeface="Arial" panose="020B0604020202020204" pitchFamily="34" charset="0"/>
              <a:buChar char="•"/>
            </a:pPr>
            <a:r>
              <a:rPr lang="en-US"/>
              <a:t>Promote sustainability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5197F-39AA-4D76-9555-D25FB82465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>
                <a:latin typeface="Old Standard TT"/>
              </a:rPr>
              <a:t>The playlists can be promoted in several environments — online ads, social media, through influencer partners, at event activations — and use a simple URL or QR code to direct people to listen on Spotify.</a:t>
            </a:r>
          </a:p>
          <a:p>
            <a:pPr defTabSz="931774">
              <a:defRPr/>
            </a:pPr>
            <a:endParaRPr lang="en-US">
              <a:latin typeface="Old Standard T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Carmen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5197F-39AA-4D76-9555-D25FB82465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1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1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8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Flight media placements on most impactful timeframes</a:t>
            </a:r>
          </a:p>
          <a:p>
            <a:pPr lvl="1"/>
            <a:r>
              <a:rPr lang="en-US"/>
              <a:t>3-6 months out “sweet spot” for first exposure</a:t>
            </a:r>
          </a:p>
          <a:p>
            <a:pPr lvl="1"/>
            <a:r>
              <a:rPr lang="en-US"/>
              <a:t>60 days between decision to visit and arrival</a:t>
            </a:r>
          </a:p>
          <a:p>
            <a:pPr lvl="1"/>
            <a:r>
              <a:rPr lang="en-US"/>
              <a:t>Brief pauses/pull back to extend budget and maximize impact while in market</a:t>
            </a:r>
          </a:p>
          <a:p>
            <a:r>
              <a:rPr lang="en-US"/>
              <a:t>Increase support for need periods</a:t>
            </a:r>
          </a:p>
          <a:p>
            <a:r>
              <a:rPr lang="en-US"/>
              <a:t>Maintenance level for peak periods</a:t>
            </a:r>
          </a:p>
          <a:p>
            <a:r>
              <a:rPr lang="en-US"/>
              <a:t>Pursue unique media opportunities</a:t>
            </a:r>
          </a:p>
          <a:p>
            <a:r>
              <a:rPr lang="en-US"/>
              <a:t>Explore brand alignments/partnerships</a:t>
            </a:r>
          </a:p>
          <a:p>
            <a:r>
              <a:rPr lang="en-US"/>
              <a:t>Target our audiences based on persona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6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chance to win will be limited, of course, adding urgency to grab  trip to the beach.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83438-F6F0-4E07-B493-8B894EFCEB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6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81977-8CDD-0EFD-7EF5-004AFD614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564" y="1141010"/>
            <a:ext cx="2178673" cy="66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4564" y="2143156"/>
            <a:ext cx="7193280" cy="2000351"/>
          </a:xfrm>
          <a:effectLst/>
        </p:spPr>
        <p:txBody>
          <a:bodyPr anchor="b">
            <a:noAutofit/>
          </a:bodyPr>
          <a:lstStyle>
            <a:lvl1pPr algn="l">
              <a:defRPr sz="72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CADB72-3851-7308-8377-97A39496EE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125" y="4357688"/>
            <a:ext cx="7192963" cy="1150937"/>
          </a:xfrm>
        </p:spPr>
        <p:txBody>
          <a:bodyPr/>
          <a:lstStyle>
            <a:lvl1pPr marL="0" indent="0">
              <a:buNone/>
              <a:defRPr b="0" i="0" spc="30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1DF04-7370-C21D-E2DA-220AD062F7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994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6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985867" cy="1325563"/>
          </a:xfrm>
        </p:spPr>
        <p:txBody>
          <a:bodyPr/>
          <a:lstStyle>
            <a:lvl1pPr algn="ctr">
              <a:defRPr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035629"/>
            <a:ext cx="4783246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baseline="0" smtClean="0">
                <a:solidFill>
                  <a:schemeClr val="tx1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8405A-AC79-67B5-6440-E3AE40FD0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8740" y="-133953"/>
            <a:ext cx="579936" cy="703524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27E6334-C63D-5ACF-DB7F-1ABD055E9A4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911031" y="2035629"/>
            <a:ext cx="4783246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baseline="0" smtClean="0">
                <a:solidFill>
                  <a:schemeClr val="tx1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7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035629"/>
            <a:ext cx="5157786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baseline="0" smtClean="0">
                <a:solidFill>
                  <a:schemeClr val="tx1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41F1BB-A99B-B5B9-6BF2-A50EBD1B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>
            <a:lvl1pPr algn="ctr">
              <a:defRPr sz="44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2DADDA-C662-83B3-E0E4-89D88A4798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1102" y="2035175"/>
            <a:ext cx="5157786" cy="4154488"/>
          </a:xfrm>
        </p:spPr>
        <p:txBody>
          <a:bodyPr/>
          <a:lstStyle>
            <a:lvl1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>
              <a:buClr>
                <a:schemeClr val="tx1"/>
              </a:buCl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6603A-DD2C-7FE2-C6E6-6834405FB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61879" y="-133953"/>
            <a:ext cx="579936" cy="70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66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035629"/>
            <a:ext cx="5157786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baseline="0" smtClean="0">
                <a:solidFill>
                  <a:schemeClr val="tx1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41F1BB-A99B-B5B9-6BF2-A50EBD1B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>
            <a:lvl1pPr algn="ctr">
              <a:defRPr sz="44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6FB978-48B2-F57E-3516-E98B77960F4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507163" y="2035175"/>
            <a:ext cx="5018087" cy="4154488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8CE98-DBFD-D85F-A203-7F81ACDAE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61879" y="-133953"/>
            <a:ext cx="579936" cy="70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4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32" y="3072384"/>
            <a:ext cx="5231743" cy="1288289"/>
          </a:xfrm>
        </p:spPr>
        <p:txBody>
          <a:bodyPr>
            <a:noAutofit/>
          </a:bodyPr>
          <a:lstStyle>
            <a:lvl1pPr algn="l">
              <a:defRPr sz="40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7616"/>
            <a:ext cx="5157787" cy="1642046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smtClean="0">
                <a:solidFill>
                  <a:schemeClr val="tx1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1D97CE-4AEA-4EE3-AE4E-51AB78F3ABB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68381" y="1190847"/>
            <a:ext cx="5157787" cy="4998816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baseline="0" smtClean="0">
                <a:solidFill>
                  <a:schemeClr val="tx2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93047B-E351-9FED-DE5D-A69E439F7026}"/>
              </a:ext>
            </a:extLst>
          </p:cNvPr>
          <p:cNvGrpSpPr/>
          <p:nvPr userDrawn="1"/>
        </p:nvGrpSpPr>
        <p:grpSpPr>
          <a:xfrm>
            <a:off x="-440315" y="-836965"/>
            <a:ext cx="13341350" cy="1160962"/>
            <a:chOff x="-98939" y="-580483"/>
            <a:chExt cx="13341350" cy="11609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C7A072-B96D-50D9-17AA-7323CD26E2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730471" y="-3409893"/>
              <a:ext cx="1160961" cy="68197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398C47-2BA2-E1B3-D37D-A97D62D4B1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9144310" y="-3517621"/>
              <a:ext cx="1160961" cy="7035240"/>
            </a:xfrm>
            <a:prstGeom prst="rect">
              <a:avLst/>
            </a:prstGeom>
          </p:spPr>
        </p:pic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5EBA85-E378-9B0B-668A-88D1053CED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831" y="865632"/>
            <a:ext cx="5231743" cy="2049018"/>
          </a:xfrm>
        </p:spPr>
        <p:txBody>
          <a:bodyPr/>
          <a:lstStyle>
            <a:lvl1pPr marL="0" indent="0">
              <a:buFontTx/>
              <a:buNone/>
              <a:defRPr b="0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829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32" y="672637"/>
            <a:ext cx="10660336" cy="1288289"/>
          </a:xfrm>
        </p:spPr>
        <p:txBody>
          <a:bodyPr/>
          <a:lstStyle>
            <a:lvl1pPr algn="ctr">
              <a:defRPr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61566"/>
            <a:ext cx="5157787" cy="3409886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smtClean="0">
                <a:solidFill>
                  <a:schemeClr val="tx1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1D97CE-4AEA-4EE3-AE4E-51AB78F3ABB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68381" y="2261566"/>
            <a:ext cx="5157787" cy="3409886"/>
          </a:xfrm>
        </p:spPr>
        <p:txBody>
          <a:bodyPr>
            <a:noAutofit/>
          </a:bodyPr>
          <a:lstStyle>
            <a:lvl1pPr marL="0" indent="0" algn="ctr">
              <a:buNone/>
              <a:defRPr lang="en-US" sz="4000" b="1" i="0" spc="600" baseline="0" smtClean="0">
                <a:solidFill>
                  <a:schemeClr val="tx2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93047B-E351-9FED-DE5D-A69E439F7026}"/>
              </a:ext>
            </a:extLst>
          </p:cNvPr>
          <p:cNvGrpSpPr/>
          <p:nvPr userDrawn="1"/>
        </p:nvGrpSpPr>
        <p:grpSpPr>
          <a:xfrm rot="10800000">
            <a:off x="-440315" y="6465918"/>
            <a:ext cx="13341350" cy="1160962"/>
            <a:chOff x="-98939" y="-580483"/>
            <a:chExt cx="13341350" cy="11609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C7A072-B96D-50D9-17AA-7323CD26E2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730471" y="-3409893"/>
              <a:ext cx="1160961" cy="68197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398C47-2BA2-E1B3-D37D-A97D62D4B1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9144310" y="-3517621"/>
              <a:ext cx="1160961" cy="7035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15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_2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6316915" cy="1854200"/>
          </a:xfrm>
        </p:spPr>
        <p:txBody>
          <a:bodyPr/>
          <a:lstStyle>
            <a:lvl1pPr algn="ctr">
              <a:defRPr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447925"/>
            <a:ext cx="6316915" cy="3741738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baseline="0" smtClean="0">
                <a:solidFill>
                  <a:schemeClr val="tx1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38EA8-E773-4C1F-F7B8-703B9F6B1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9053" y="3311907"/>
            <a:ext cx="4462947" cy="3546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46509-9618-240D-89DA-D11AB81A99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053" y="0"/>
            <a:ext cx="44629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_Quote_Yl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38DE4A-2789-E613-BC03-86B7865BD6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4"/>
            <a:ext cx="5880927" cy="685800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1D97CE-4AEA-4EE3-AE4E-51AB78F3ABB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7510" y="1724054"/>
            <a:ext cx="4650075" cy="340988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4000" b="1" i="0" cap="all" spc="600" baseline="0" smtClean="0">
                <a:solidFill>
                  <a:schemeClr val="tx2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16EDE0-0A44-28FA-46C4-8921B825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225" y="365125"/>
            <a:ext cx="5264984" cy="1325563"/>
          </a:xfrm>
        </p:spPr>
        <p:txBody>
          <a:bodyPr>
            <a:noAutofit/>
          </a:bodyPr>
          <a:lstStyle>
            <a:lvl1pPr algn="ctr">
              <a:defRPr sz="36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8461067-A3EC-C580-C84D-2E13683B9CC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4225" y="2035629"/>
            <a:ext cx="5264984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baseline="0" smtClean="0">
                <a:solidFill>
                  <a:schemeClr val="tx1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0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_Quote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36463B-E28D-F699-3AC9-BC4363486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5715000" cy="685800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1D97CE-4AEA-4EE3-AE4E-51AB78F3ABB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7510" y="1724054"/>
            <a:ext cx="4650075" cy="340988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4000" b="1" i="0" cap="all" spc="600" baseline="0" smtClean="0">
                <a:solidFill>
                  <a:schemeClr val="bg2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16EDE0-0A44-28FA-46C4-8921B825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225" y="365125"/>
            <a:ext cx="5264984" cy="1325563"/>
          </a:xfrm>
        </p:spPr>
        <p:txBody>
          <a:bodyPr>
            <a:normAutofit/>
          </a:bodyPr>
          <a:lstStyle>
            <a:lvl1pPr algn="ctr">
              <a:defRPr sz="3600" b="1" i="0" cap="none" spc="6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4DCA4-1DBF-1580-4B02-0F3B7AC3F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973"/>
          <a:stretch/>
        </p:blipFill>
        <p:spPr>
          <a:xfrm>
            <a:off x="5146311" y="0"/>
            <a:ext cx="798217" cy="685799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BEE9F31-8138-8F3B-5B57-9A3DB10F94F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4225" y="2035629"/>
            <a:ext cx="5264984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baseline="0" smtClean="0">
                <a:solidFill>
                  <a:schemeClr val="accent2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52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Quote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37DFFD-2D12-2329-ECDA-73C9660D20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4500" y="1597025"/>
            <a:ext cx="4618038" cy="3970338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000" b="1" i="0" spc="6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901BB-5C8E-30E4-6472-4DA3D9F42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7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8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Head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37DFFD-2D12-2329-ECDA-73C9660D20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29288" y="3600450"/>
            <a:ext cx="5800725" cy="2771776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4000" b="1" i="0" spc="6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72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81977-8CDD-0EFD-7EF5-004AFD614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539" y="1141010"/>
            <a:ext cx="2171266" cy="66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836" y="2143156"/>
            <a:ext cx="7014114" cy="2000351"/>
          </a:xfrm>
          <a:effectLst/>
        </p:spPr>
        <p:txBody>
          <a:bodyPr anchor="b">
            <a:noAutofit/>
          </a:bodyPr>
          <a:lstStyle>
            <a:lvl1pPr algn="l">
              <a:defRPr sz="7200" b="1" i="0" cap="all" spc="13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E97DB4-444B-C7CC-9553-B2A25E157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8471" y="4308475"/>
            <a:ext cx="6911530" cy="505572"/>
          </a:xfrm>
        </p:spPr>
        <p:txBody>
          <a:bodyPr/>
          <a:lstStyle>
            <a:lvl1pPr marL="0" indent="0">
              <a:buFontTx/>
              <a:buNone/>
              <a:defRPr b="1" i="0" cap="all" spc="3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pc="600"/>
              <a:t>SUBHEADING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49AEB-8D7A-419C-DA5C-50DF64D8B8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68" y="5056591"/>
            <a:ext cx="6913360" cy="7397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i="0" cap="all" spc="3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pc="600">
                <a:latin typeface="+mn-lt"/>
              </a:defRPr>
            </a:lvl2pPr>
            <a:lvl3pPr marL="914400" indent="0">
              <a:buFontTx/>
              <a:buNone/>
              <a:defRPr spc="600">
                <a:latin typeface="+mn-lt"/>
              </a:defRPr>
            </a:lvl3pPr>
            <a:lvl4pPr marL="1371600" indent="0">
              <a:buFontTx/>
              <a:buNone/>
              <a:defRPr spc="600">
                <a:latin typeface="+mn-lt"/>
              </a:defRPr>
            </a:lvl4pPr>
            <a:lvl5pPr marL="1828800" indent="0">
              <a:buFontTx/>
              <a:buNone/>
              <a:defRPr spc="600">
                <a:latin typeface="+mn-lt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CA420-87DD-89B3-4F0D-EFAC5E7FE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460" y="0"/>
            <a:ext cx="3883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2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Yl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1D97CE-4AEA-4EE3-AE4E-51AB78F3ABB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7884" y="1354237"/>
            <a:ext cx="10796232" cy="4395773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5800" b="1" i="0" cap="all" spc="600" baseline="0" smtClean="0">
                <a:solidFill>
                  <a:schemeClr val="tx2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02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1D97CE-4AEA-4EE3-AE4E-51AB78F3ABB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7884" y="1354237"/>
            <a:ext cx="10796232" cy="4395773"/>
          </a:xfrm>
        </p:spPr>
        <p:txBody>
          <a:bodyPr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en-US" sz="5800" b="1" i="0" cap="all" spc="600" baseline="0" smtClean="0">
                <a:solidFill>
                  <a:schemeClr val="tx1"/>
                </a:solidFill>
                <a:effectLst/>
                <a:latin typeface="Georgia" panose="02040502050405020303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130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Pho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1A63D1-52F2-E47A-A670-204D94D33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0239" y="1655990"/>
            <a:ext cx="9966864" cy="1248575"/>
          </a:xfrm>
          <a:effectLst/>
        </p:spPr>
        <p:txBody>
          <a:bodyPr anchor="b">
            <a:noAutofit/>
          </a:bodyPr>
          <a:lstStyle>
            <a:lvl1pPr algn="ctr">
              <a:defRPr sz="72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1052068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Blue Rip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1A63D1-52F2-E47A-A670-204D94D33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0239" y="1602202"/>
            <a:ext cx="9966864" cy="1248575"/>
          </a:xfrm>
          <a:effectLst/>
        </p:spPr>
        <p:txBody>
          <a:bodyPr anchor="b">
            <a:noAutofit/>
          </a:bodyPr>
          <a:lstStyle>
            <a:lvl1pPr algn="ctr">
              <a:defRPr sz="72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End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1D708-2837-0985-4D5D-82A35FBAC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127" y="570489"/>
            <a:ext cx="2581088" cy="785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B7A32-4DA1-F09C-258C-91DAD258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97440"/>
            <a:ext cx="12192000" cy="38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675A5EE-CD80-7CDD-EB0F-528214CF94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254188" cy="6858000"/>
          </a:xfrm>
        </p:spPr>
        <p:txBody>
          <a:bodyPr/>
          <a:lstStyle>
            <a:lvl1pPr>
              <a:defRPr b="0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81977-8CDD-0EFD-7EF5-004AFD614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564" y="1141010"/>
            <a:ext cx="2178673" cy="66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4564" y="2143156"/>
            <a:ext cx="7193280" cy="2000351"/>
          </a:xfrm>
          <a:effectLst/>
        </p:spPr>
        <p:txBody>
          <a:bodyPr anchor="b">
            <a:noAutofit/>
          </a:bodyPr>
          <a:lstStyle>
            <a:lvl1pPr algn="l">
              <a:defRPr sz="72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E97DB4-444B-C7CC-9553-B2A25E157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75198" y="4308475"/>
            <a:ext cx="7192645" cy="1187792"/>
          </a:xfrm>
        </p:spPr>
        <p:txBody>
          <a:bodyPr/>
          <a:lstStyle>
            <a:lvl1pPr marL="0" indent="0">
              <a:buFontTx/>
              <a:buNone/>
              <a:defRPr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spc="600"/>
              <a:t>SUBHEADING</a:t>
            </a:r>
            <a:endParaRPr lang="en-US"/>
          </a:p>
        </p:txBody>
      </p:sp>
      <p:pic>
        <p:nvPicPr>
          <p:cNvPr id="9" name="Picture Placeholder 15">
            <a:extLst>
              <a:ext uri="{FF2B5EF4-FFF2-40B4-BE49-F238E27FC236}">
                <a16:creationId xmlns:a16="http://schemas.microsoft.com/office/drawing/2014/main" id="{7C14D023-5636-33A3-FF4D-C1DCD1B65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25418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4DD907-60EE-5B04-1332-6CA226CF9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559" y="0"/>
            <a:ext cx="1017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93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2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1F1BB-A99B-B5B9-6BF2-A50EBD1B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>
            <a:lvl1pPr algn="ctr">
              <a:defRPr sz="44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8CE98-DBFD-D85F-A203-7F81ACDAE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61879" y="-133953"/>
            <a:ext cx="579936" cy="703524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E33F1B-7844-BE20-AD02-3B716EEE37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6299" y="1905424"/>
            <a:ext cx="10579579" cy="499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888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157787" cy="1325563"/>
          </a:xfrm>
        </p:spPr>
        <p:txBody>
          <a:bodyPr>
            <a:normAutofit/>
          </a:bodyPr>
          <a:lstStyle>
            <a:lvl1pPr algn="ctr">
              <a:defRPr sz="36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E04DA-C88D-5A37-2BA8-5073B57CDA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5087" y="0"/>
            <a:ext cx="5246914" cy="6858000"/>
          </a:xfrm>
        </p:spPr>
        <p:txBody>
          <a:bodyPr/>
          <a:lstStyle>
            <a:lvl1pPr>
              <a:defRPr b="0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DA2C390-3653-1676-2AE0-7AD2E9912F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35629"/>
            <a:ext cx="5157787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smtClean="0">
                <a:solidFill>
                  <a:schemeClr val="tx1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E9B7CF4F-EF5A-BDE8-3C69-DF339E8D0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087" y="0"/>
            <a:ext cx="524691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4D498-22CD-19C6-DC42-FB48D3C500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0"/>
          <a:stretch/>
        </p:blipFill>
        <p:spPr>
          <a:xfrm rot="10800000">
            <a:off x="6705267" y="0"/>
            <a:ext cx="7982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and person sitting on a boat&#10;&#10;Description automatically generated with medium confidence">
            <a:extLst>
              <a:ext uri="{FF2B5EF4-FFF2-40B4-BE49-F238E27FC236}">
                <a16:creationId xmlns:a16="http://schemas.microsoft.com/office/drawing/2014/main" id="{BDF1AF8F-AD56-B922-4E57-4CF188545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266" y="0"/>
            <a:ext cx="55146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157787" cy="1325563"/>
          </a:xfrm>
        </p:spPr>
        <p:txBody>
          <a:bodyPr>
            <a:normAutofit/>
          </a:bodyPr>
          <a:lstStyle>
            <a:lvl1pPr algn="ctr">
              <a:defRPr sz="36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E04DA-C88D-5A37-2BA8-5073B57CDA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4375" y="324897"/>
            <a:ext cx="5246914" cy="6858000"/>
          </a:xfrm>
        </p:spPr>
        <p:txBody>
          <a:bodyPr/>
          <a:lstStyle>
            <a:lvl1pPr>
              <a:defRPr b="0" i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DA2C390-3653-1676-2AE0-7AD2E9912F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35629"/>
            <a:ext cx="5157787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smtClean="0">
                <a:solidFill>
                  <a:schemeClr val="tx1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4D498-22CD-19C6-DC42-FB48D3C500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0"/>
          <a:stretch/>
        </p:blipFill>
        <p:spPr>
          <a:xfrm rot="10800000">
            <a:off x="6705267" y="0"/>
            <a:ext cx="7982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6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ual 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58558E4C-62FC-405D-9BE5-FDAC7D260275}"/>
              </a:ext>
            </a:extLst>
          </p:cNvPr>
          <p:cNvSpPr txBox="1">
            <a:spLocks/>
          </p:cNvSpPr>
          <p:nvPr userDrawn="1"/>
        </p:nvSpPr>
        <p:spPr>
          <a:xfrm>
            <a:off x="907211" y="1361733"/>
            <a:ext cx="4369904" cy="350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81977-8CDD-0EFD-7EF5-004AFD614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564" y="1141010"/>
            <a:ext cx="2178673" cy="66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9843D-C994-4535-ACD7-605FA8C39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4564" y="2143156"/>
            <a:ext cx="7193280" cy="2000351"/>
          </a:xfrm>
          <a:effectLst/>
        </p:spPr>
        <p:txBody>
          <a:bodyPr anchor="b">
            <a:noAutofit/>
          </a:bodyPr>
          <a:lstStyle>
            <a:lvl1pPr algn="l">
              <a:defRPr sz="72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CADB72-3851-7308-8377-97A39496EE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5125" y="4357688"/>
            <a:ext cx="7192963" cy="1150937"/>
          </a:xfrm>
        </p:spPr>
        <p:txBody>
          <a:bodyPr/>
          <a:lstStyle>
            <a:lvl1pPr marL="0" indent="0">
              <a:buNone/>
              <a:defRPr b="0" i="0" spc="30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2581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1A63D1-52F2-E47A-A670-204D94D33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0239" y="1655990"/>
            <a:ext cx="9966864" cy="2038350"/>
          </a:xfrm>
          <a:effectLst/>
        </p:spPr>
        <p:txBody>
          <a:bodyPr anchor="b">
            <a:noAutofit/>
          </a:bodyPr>
          <a:lstStyle>
            <a:lvl1pPr algn="ctr">
              <a:defRPr sz="70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15361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EA8F-34D0-180C-428C-80163D7B66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0239" y="1655990"/>
            <a:ext cx="9966864" cy="2038350"/>
          </a:xfrm>
          <a:effectLst/>
        </p:spPr>
        <p:txBody>
          <a:bodyPr anchor="b">
            <a:noAutofit/>
          </a:bodyPr>
          <a:lstStyle>
            <a:lvl1pPr algn="ctr">
              <a:defRPr sz="70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84124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89E3-6467-5653-2F1C-C66B238202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0239" y="1655990"/>
            <a:ext cx="9966864" cy="2038350"/>
          </a:xfrm>
          <a:effectLst/>
        </p:spPr>
        <p:txBody>
          <a:bodyPr anchor="b">
            <a:noAutofit/>
          </a:bodyPr>
          <a:lstStyle>
            <a:lvl1pPr algn="ctr">
              <a:defRPr sz="7000" b="1" i="0" cap="all" spc="130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41902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641694" cy="1325563"/>
          </a:xfrm>
        </p:spPr>
        <p:txBody>
          <a:bodyPr>
            <a:noAutofit/>
          </a:bodyPr>
          <a:lstStyle>
            <a:lvl1pPr algn="ctr">
              <a:defRPr sz="40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DA2C390-3653-1676-2AE0-7AD2E9912F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35629"/>
            <a:ext cx="5641694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smtClean="0">
                <a:solidFill>
                  <a:schemeClr val="tx1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2FE7B-EA54-C9FE-5101-738A36A45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146" y="1"/>
            <a:ext cx="4900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29C752-C707-1E1A-655D-00D67DE9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096250" cy="1325563"/>
          </a:xfrm>
        </p:spPr>
        <p:txBody>
          <a:bodyPr>
            <a:normAutofit/>
          </a:bodyPr>
          <a:lstStyle>
            <a:lvl1pPr algn="l">
              <a:defRPr sz="4400"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8BFC50B-27EB-F54D-F3E5-2A03CC9E73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35629"/>
            <a:ext cx="3875087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smtClean="0">
                <a:solidFill>
                  <a:schemeClr val="tx1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3E51BAB-3E36-8FEC-C41D-F53190CCD9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060951" y="2035629"/>
            <a:ext cx="3875087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baseline="0" smtClean="0">
                <a:solidFill>
                  <a:schemeClr val="tx2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1396F-FBBE-4580-B09A-788EB070A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2114" y="0"/>
            <a:ext cx="290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4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FBE0-F764-455B-AD6B-F9C8B2BE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 b="1" i="0" cap="none" spc="6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09E3-1FE9-4932-93BF-DA527E7C24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35629"/>
            <a:ext cx="5157787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smtClean="0">
                <a:solidFill>
                  <a:schemeClr val="tx1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1D97CE-4AEA-4EE3-AE4E-51AB78F3ABB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68381" y="2035629"/>
            <a:ext cx="5157787" cy="4154034"/>
          </a:xfrm>
        </p:spPr>
        <p:txBody>
          <a:bodyPr>
            <a:noAutofit/>
          </a:bodyPr>
          <a:lstStyle>
            <a:lvl1pPr marL="0" indent="0">
              <a:buNone/>
              <a:defRPr lang="en-US" sz="2200" b="0" i="0" baseline="0" smtClean="0">
                <a:solidFill>
                  <a:schemeClr val="tx2"/>
                </a:solidFill>
                <a:effectLst/>
                <a:latin typeface="Old Standard TT" pitchFamily="2" charset="77"/>
              </a:defRPr>
            </a:lvl1pPr>
          </a:lstStyle>
          <a:p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Nullenis sit voles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torem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inum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evenim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rendand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anditate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pore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velignimet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hariatas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el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idelenis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dunt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untius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comnihi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llatur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Pis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etur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? Bore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essum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eruptatureri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ant ad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ut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eaquide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lignatum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iur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, sit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erit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omnimen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ecaesti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onsequi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officti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que nus di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ratenditia</a:t>
            </a:r>
            <a:b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</a:b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  <a:p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Ehendi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corenit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atibus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exera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nonserro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totat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eum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auditio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. Nam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voluptam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faces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mosto</a:t>
            </a:r>
            <a:r>
              <a:rPr lang="en-US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 et </a:t>
            </a:r>
            <a:r>
              <a:rPr lang="en-US" err="1">
                <a:solidFill>
                  <a:srgbClr val="1E3061"/>
                </a:solidFill>
                <a:effectLst/>
                <a:latin typeface="Georgia" panose="02040502050405020303" pitchFamily="18" charset="0"/>
              </a:rPr>
              <a:t>quas</a:t>
            </a:r>
            <a:endParaRPr lang="en-US">
              <a:solidFill>
                <a:srgbClr val="1E306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4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B6FD2-7886-4228-86D6-7E09AF5D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DF5D4-F660-4DF8-BCEE-C9E9856D0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80092-2704-44AB-87B3-28D6FE7EF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77551129-DFB0-7449-A3A5-33D2208D6D45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0273-0E8A-4547-8217-28EE89696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7888-2FFC-4973-AFAF-5BEFDD723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D9CD2063-5BF2-498B-8776-B358891F4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712" r:id="rId3"/>
    <p:sldLayoutId id="2147483651" r:id="rId4"/>
    <p:sldLayoutId id="2147483693" r:id="rId5"/>
    <p:sldLayoutId id="2147483694" r:id="rId6"/>
    <p:sldLayoutId id="2147483695" r:id="rId7"/>
    <p:sldLayoutId id="2147483710" r:id="rId8"/>
    <p:sldLayoutId id="2147483653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8" r:id="rId17"/>
    <p:sldLayoutId id="2147483704" r:id="rId18"/>
    <p:sldLayoutId id="2147483709" r:id="rId19"/>
    <p:sldLayoutId id="2147483703" r:id="rId20"/>
    <p:sldLayoutId id="2147483707" r:id="rId21"/>
    <p:sldLayoutId id="2147483711" r:id="rId22"/>
    <p:sldLayoutId id="2147483706" r:id="rId23"/>
    <p:sldLayoutId id="2147483713" r:id="rId24"/>
    <p:sldLayoutId id="2147483714" r:id="rId25"/>
    <p:sldLayoutId id="2147483715" r:id="rId26"/>
    <p:sldLayoutId id="2147483716" r:id="rId2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600" baseline="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jpeg"/><Relationship Id="rId4" Type="http://schemas.openxmlformats.org/officeDocument/2006/relationships/image" Target="../media/image71.png"/><Relationship Id="rId9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s://www.spotifycodes.com/" TargetMode="Externa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1E6FAE-3EED-E715-ED85-2B80BDCE4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FY 2023 </a:t>
            </a:r>
            <a:br>
              <a:rPr lang="en-US" sz="3600" dirty="0"/>
            </a:br>
            <a:r>
              <a:rPr lang="en-US" sz="3600" dirty="0"/>
              <a:t>April–</a:t>
            </a:r>
            <a:r>
              <a:rPr lang="en-US" sz="3600" dirty="0" err="1"/>
              <a:t>september</a:t>
            </a:r>
            <a:br>
              <a:rPr lang="en-US" sz="3600" dirty="0"/>
            </a:br>
            <a:r>
              <a:rPr lang="en-US" sz="3600" dirty="0"/>
              <a:t>media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F5101-B560-4E6F-9116-37183DD0625B}"/>
              </a:ext>
            </a:extLst>
          </p:cNvPr>
          <p:cNvSpPr txBox="1"/>
          <p:nvPr/>
        </p:nvSpPr>
        <p:spPr>
          <a:xfrm>
            <a:off x="3890333" y="5445871"/>
            <a:ext cx="776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Tourist Development Council – 4/19/23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68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0EBF6A-3BF7-4E0B-863B-C9F55C0EA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239" y="1929256"/>
            <a:ext cx="9966864" cy="20383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april</a:t>
            </a:r>
            <a:r>
              <a:rPr lang="en-US" dirty="0"/>
              <a:t> - </a:t>
            </a:r>
            <a:r>
              <a:rPr lang="en-US" dirty="0" err="1"/>
              <a:t>september</a:t>
            </a:r>
            <a:br>
              <a:rPr lang="en-US" dirty="0"/>
            </a:br>
            <a:r>
              <a:rPr lang="en-US" dirty="0"/>
              <a:t>Media plan</a:t>
            </a:r>
          </a:p>
        </p:txBody>
      </p:sp>
    </p:spTree>
    <p:extLst>
      <p:ext uri="{BB962C8B-B14F-4D97-AF65-F5344CB8AC3E}">
        <p14:creationId xmlns:p14="http://schemas.microsoft.com/office/powerpoint/2010/main" val="223018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1250F-7CB1-8EBC-ED85-03D32B996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Broadcast Media</a:t>
            </a:r>
          </a:p>
        </p:txBody>
      </p:sp>
    </p:spTree>
    <p:extLst>
      <p:ext uri="{BB962C8B-B14F-4D97-AF65-F5344CB8AC3E}">
        <p14:creationId xmlns:p14="http://schemas.microsoft.com/office/powerpoint/2010/main" val="106113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CC89A-727E-1B88-1BE2-23EC629F7C7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9789" y="1856065"/>
            <a:ext cx="6188028" cy="47350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+mn-lt"/>
              </a:rPr>
              <a:t>Hyper-targeted approach to traditional television/cable</a:t>
            </a:r>
          </a:p>
          <a:p>
            <a:r>
              <a:rPr lang="en-US" sz="1800" dirty="0">
                <a:latin typeface="+mn-lt"/>
              </a:rPr>
              <a:t>Focus on high indexing HH’s and programming</a:t>
            </a:r>
          </a:p>
          <a:p>
            <a:r>
              <a:rPr lang="en-US" sz="1800" dirty="0">
                <a:latin typeface="+mn-lt"/>
              </a:rPr>
              <a:t>Partnership with </a:t>
            </a:r>
            <a:r>
              <a:rPr lang="en-US" sz="1800" dirty="0" err="1">
                <a:latin typeface="+mn-lt"/>
              </a:rPr>
              <a:t>Innovid</a:t>
            </a:r>
            <a:r>
              <a:rPr lang="en-US" sz="1800" dirty="0">
                <a:latin typeface="+mn-lt"/>
              </a:rPr>
              <a:t> to help with tracking exposure</a:t>
            </a:r>
          </a:p>
          <a:p>
            <a:r>
              <a:rPr lang="en-US" sz="1800" dirty="0">
                <a:latin typeface="+mn-lt"/>
              </a:rPr>
              <a:t>30-second spot</a:t>
            </a:r>
          </a:p>
          <a:p>
            <a:r>
              <a:rPr lang="en-US" sz="1800" dirty="0">
                <a:latin typeface="+mn-lt"/>
              </a:rPr>
              <a:t>Markets: Chicago, Atlanta, Indianapolis, Minneapolis, Detroit</a:t>
            </a:r>
          </a:p>
          <a:p>
            <a:r>
              <a:rPr lang="en-US" sz="1800" dirty="0">
                <a:latin typeface="+mn-lt"/>
              </a:rPr>
              <a:t>July ‘23-Sept ‘23 (6-weeks flighted)</a:t>
            </a:r>
            <a:endParaRPr lang="en-US" sz="1400" dirty="0">
              <a:latin typeface="+mn-lt"/>
            </a:endParaRPr>
          </a:p>
          <a:p>
            <a:r>
              <a:rPr lang="en-US" sz="1800" dirty="0">
                <a:latin typeface="+mn-lt"/>
              </a:rPr>
              <a:t>81.7M impressions (estimated)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9A40807-B3E3-402E-918D-FEB3590C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Broadcast Media (Television)</a:t>
            </a:r>
            <a:br>
              <a:rPr lang="en-US" dirty="0"/>
            </a:br>
            <a:r>
              <a:rPr lang="en-US" sz="2900" dirty="0"/>
              <a:t>Developmental Markets</a:t>
            </a:r>
            <a:br>
              <a:rPr lang="en-US" sz="2800" dirty="0"/>
            </a:b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1A6D7B-B1FC-4FD7-B7B8-8C14F9356D6E}"/>
              </a:ext>
            </a:extLst>
          </p:cNvPr>
          <p:cNvGrpSpPr/>
          <p:nvPr/>
        </p:nvGrpSpPr>
        <p:grpSpPr>
          <a:xfrm>
            <a:off x="7426805" y="2040290"/>
            <a:ext cx="4386470" cy="3041015"/>
            <a:chOff x="6884924" y="2254684"/>
            <a:chExt cx="4386470" cy="30410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5B53AF-0EC1-4B68-A0DB-8C9095DF1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4924" y="3286159"/>
              <a:ext cx="4386470" cy="8352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4AD4424-AF38-47C3-959A-FB1C6F9E3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4092" y="2254684"/>
              <a:ext cx="2828135" cy="8352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63F430-BC93-4D8C-B160-B0EE2A39B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4950" y="4460475"/>
              <a:ext cx="3966419" cy="835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1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CC89A-727E-1B88-1BE2-23EC629F7C7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9789" y="1848887"/>
            <a:ext cx="10718638" cy="47350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+mn-lt"/>
              </a:rPr>
              <a:t>Focus on high indexing station formats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NPR – Arts/Culture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Spanish/Latinx – Latin Audience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Urban Contemporary – Black Audience</a:t>
            </a:r>
          </a:p>
          <a:p>
            <a:r>
              <a:rPr lang="en-US" sz="1800" dirty="0">
                <a:latin typeface="+mn-lt"/>
              </a:rPr>
              <a:t>Extend the spot buys with value added promotional partnership and influencer campaigns</a:t>
            </a:r>
            <a:endParaRPr lang="en-US" sz="1400" dirty="0">
              <a:latin typeface="+mn-lt"/>
            </a:endParaRPr>
          </a:p>
          <a:p>
            <a:r>
              <a:rPr lang="en-US" sz="1800" dirty="0">
                <a:latin typeface="+mn-lt"/>
              </a:rPr>
              <a:t>30-second spot</a:t>
            </a:r>
          </a:p>
          <a:p>
            <a:r>
              <a:rPr lang="en-US" sz="1800" dirty="0">
                <a:latin typeface="+mn-lt"/>
              </a:rPr>
              <a:t>Markets: Chicago, Atlanta, Indianapolis, Minneapolis, Detroit, Nashville, Cincinnati, Orlando, Jacksonville, Tampa-St Pete</a:t>
            </a:r>
          </a:p>
          <a:p>
            <a:pPr lvl="1"/>
            <a:r>
              <a:rPr lang="en-US" sz="1400" dirty="0">
                <a:latin typeface="+mn-lt"/>
              </a:rPr>
              <a:t>Retail strategy – Incorporate a call to action and/or last-minute deals to encourage immediate action (bookings)</a:t>
            </a:r>
          </a:p>
          <a:p>
            <a:r>
              <a:rPr lang="en-US" sz="1800" dirty="0">
                <a:latin typeface="+mn-lt"/>
              </a:rPr>
              <a:t>July ‘23-Sept ‘23 (5-weeks flighted with Cable)</a:t>
            </a:r>
          </a:p>
          <a:p>
            <a:r>
              <a:rPr lang="en-US" sz="1800" dirty="0">
                <a:latin typeface="+mn-lt"/>
              </a:rPr>
              <a:t>119.2M impressions (estimated)</a:t>
            </a:r>
          </a:p>
          <a:p>
            <a:endParaRPr lang="en-US" sz="1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37FDB-403C-E21D-3A7A-20A9253A69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590" y="6169490"/>
            <a:ext cx="9321592" cy="65232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89021BF-B200-47F3-9BA4-1C64F171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Broadcast Media (Radio)</a:t>
            </a:r>
            <a:br>
              <a:rPr lang="en-US" dirty="0"/>
            </a:br>
            <a:r>
              <a:rPr lang="en-US" sz="2900" dirty="0"/>
              <a:t>Developmental + Maintenance Markets</a:t>
            </a:r>
            <a:br>
              <a:rPr lang="en-US" sz="2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CC89A-727E-1B88-1BE2-23EC629F7C7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9789" y="1859931"/>
            <a:ext cx="7850126" cy="47350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  <a:latin typeface="Georgia Pro"/>
              </a:rPr>
              <a:t>Tourism Talk Tampa Bay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eorgia Pro"/>
              </a:rPr>
              <a:t>Local Tampa Bay Market</a:t>
            </a:r>
            <a:endParaRPr lang="en-US" sz="2800" b="1" dirty="0">
              <a:solidFill>
                <a:schemeClr val="accent1"/>
              </a:solidFill>
              <a:latin typeface="Georgia Pro"/>
            </a:endParaRPr>
          </a:p>
          <a:p>
            <a:pPr marL="457200" indent="-457200">
              <a:buFont typeface="Arial" panose="05000000000000000000" pitchFamily="2" charset="2"/>
              <a:buChar char="•"/>
            </a:pPr>
            <a:r>
              <a:rPr lang="en-US" sz="1600" dirty="0">
                <a:latin typeface="+mn-lt"/>
              </a:rPr>
              <a:t>Continuation of the VSPC Tourism Talk segments on the “</a:t>
            </a:r>
            <a:r>
              <a:rPr lang="en-US" sz="1600" dirty="0">
                <a:latin typeface="+mn-lt"/>
                <a:ea typeface="+mn-lt"/>
                <a:cs typeface="+mn-lt"/>
              </a:rPr>
              <a:t>The Ryan Gorman Show</a:t>
            </a:r>
            <a:r>
              <a:rPr lang="en-US" sz="1600" dirty="0">
                <a:latin typeface="+mn-lt"/>
              </a:rPr>
              <a:t>”</a:t>
            </a:r>
          </a:p>
          <a:p>
            <a:pPr marL="457200" indent="-457200">
              <a:buFont typeface="Arial" panose="05000000000000000000" pitchFamily="2" charset="2"/>
              <a:buChar char="•"/>
            </a:pPr>
            <a:r>
              <a:rPr lang="en-US" sz="1600" dirty="0">
                <a:latin typeface="+mn-lt"/>
              </a:rPr>
              <a:t>Ryan will interview Steve each month – 5-minute segment focusing primarily on “business of tourism”</a:t>
            </a:r>
          </a:p>
          <a:p>
            <a:pPr marL="457200" indent="-457200">
              <a:buFont typeface="Arial" panose="05000000000000000000" pitchFamily="2" charset="2"/>
              <a:buChar char="•"/>
            </a:pPr>
            <a:r>
              <a:rPr lang="en-US" sz="1600" dirty="0">
                <a:latin typeface="+mn-lt"/>
              </a:rPr>
              <a:t>(10) segments running March-December 2023</a:t>
            </a:r>
          </a:p>
          <a:p>
            <a:pPr marL="457200" indent="-457200">
              <a:buFont typeface="Arial" panose="05000000000000000000" pitchFamily="2" charset="2"/>
              <a:buChar char="•"/>
            </a:pPr>
            <a:r>
              <a:rPr lang="en-US" sz="1600" dirty="0">
                <a:latin typeface="+mn-lt"/>
              </a:rPr>
              <a:t>Multi-media promotion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600" dirty="0">
                <a:latin typeface="+mn-lt"/>
              </a:rPr>
              <a:t>Full 5-minute interview to air each month during the regularly schedule time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600" dirty="0">
                <a:latin typeface="+mn-lt"/>
              </a:rPr>
              <a:t>Each episode will be pre-promoted for five days prior with :15 mentions, show’s blog and social sites</a:t>
            </a:r>
            <a:endParaRPr lang="en-US" dirty="0">
              <a:latin typeface="+mn-lt"/>
            </a:endParaRP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600" dirty="0">
                <a:latin typeface="+mn-lt"/>
              </a:rPr>
              <a:t>Five</a:t>
            </a:r>
            <a:r>
              <a:rPr lang="en-US" sz="1600" dirty="0">
                <a:latin typeface="+mn-lt"/>
                <a:ea typeface="+mn-lt"/>
                <a:cs typeface="+mn-lt"/>
              </a:rPr>
              <a:t> days after episode airs, :15 “in case you missed” spots will run promoting listening to the full episode digitally.</a:t>
            </a:r>
            <a:endParaRPr lang="en-US" dirty="0">
              <a:latin typeface="+mn-lt"/>
            </a:endParaRP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600" dirty="0">
                <a:latin typeface="+mn-lt"/>
              </a:rPr>
              <a:t>Episodes will be available for stakeholders and industry websites</a:t>
            </a:r>
          </a:p>
          <a:p>
            <a:pPr lvl="1">
              <a:buFont typeface="Courier New" panose="05000000000000000000" pitchFamily="2" charset="2"/>
              <a:buChar char="o"/>
            </a:pPr>
            <a:r>
              <a:rPr lang="en-US" sz="1600" dirty="0">
                <a:latin typeface="+mn-lt"/>
              </a:rPr>
              <a:t>Episodes will live on AM Tampa Bay’s site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1600" dirty="0">
                <a:latin typeface="+mn-lt"/>
              </a:rPr>
              <a:t>Estimate 1.5M impressions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en-US" sz="1800" dirty="0">
              <a:latin typeface="+mn-lt"/>
            </a:endParaRPr>
          </a:p>
        </p:txBody>
      </p:sp>
      <p:pic>
        <p:nvPicPr>
          <p:cNvPr id="1026" name="Picture 2" descr="NewsRadio WFLA - Tampa Bay's News, Traffic and Weather">
            <a:extLst>
              <a:ext uri="{FF2B5EF4-FFF2-40B4-BE49-F238E27FC236}">
                <a16:creationId xmlns:a16="http://schemas.microsoft.com/office/drawing/2014/main" id="{83B2CA20-89D0-A14E-872D-BC04927E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904" y="2952750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AA1CB-5F12-9651-A838-2454EDC6F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292" y="4343400"/>
            <a:ext cx="3514725" cy="25146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5655C25A-1949-4019-B07C-FA664E52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Broadcast Media (Radio)</a:t>
            </a:r>
            <a:br>
              <a:rPr lang="en-US" dirty="0"/>
            </a:br>
            <a:r>
              <a:rPr lang="en-US" sz="2900" dirty="0"/>
              <a:t>Developmental + Maintenance Markets</a:t>
            </a:r>
            <a:br>
              <a:rPr lang="en-US" sz="2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6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1250F-7CB1-8EBC-ED85-03D32B996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Out of home Media</a:t>
            </a:r>
          </a:p>
        </p:txBody>
      </p:sp>
    </p:spTree>
    <p:extLst>
      <p:ext uri="{BB962C8B-B14F-4D97-AF65-F5344CB8AC3E}">
        <p14:creationId xmlns:p14="http://schemas.microsoft.com/office/powerpoint/2010/main" val="265523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CC89A-727E-1B88-1BE2-23EC629F7C7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7047" y="1826646"/>
            <a:ext cx="6930631" cy="4154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+mn-lt"/>
              </a:rPr>
              <a:t>Markets: Chicago, Atlanta, Indianapolis, Minneapolis, Detroit, Nashville, Cincinnati, Orlando, Jacksonville, Tampa-St Pete</a:t>
            </a:r>
          </a:p>
          <a:p>
            <a:r>
              <a:rPr lang="en-US" sz="2000" dirty="0">
                <a:latin typeface="+mn-lt"/>
              </a:rPr>
              <a:t>Hyper-targeted approach to traditional billboards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Focus on the person vs. location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Creative will be versioned based on target audience, similar to how we would approach digital placements</a:t>
            </a:r>
          </a:p>
          <a:p>
            <a:r>
              <a:rPr lang="en-US" sz="2000" dirty="0">
                <a:latin typeface="+mn-lt"/>
              </a:rPr>
              <a:t>June-September ‘23 (4) 4-week periods</a:t>
            </a:r>
          </a:p>
          <a:p>
            <a:r>
              <a:rPr lang="en-US" sz="2000" dirty="0">
                <a:latin typeface="+mn-lt"/>
              </a:rPr>
              <a:t>230.3M impressions (estimated)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D6DA3EA-E8A3-4DEB-8288-D0441676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/>
          <a:p>
            <a:r>
              <a:rPr lang="en-US" dirty="0"/>
              <a:t>Digital Billboard Network</a:t>
            </a:r>
            <a:br>
              <a:rPr lang="en-US" dirty="0"/>
            </a:br>
            <a:r>
              <a:rPr lang="en-US" sz="2900" dirty="0"/>
              <a:t>Developmental + Maintenance Markets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145D79-19F5-4852-9ABA-5E9EF871D79B}"/>
              </a:ext>
            </a:extLst>
          </p:cNvPr>
          <p:cNvGrpSpPr/>
          <p:nvPr/>
        </p:nvGrpSpPr>
        <p:grpSpPr>
          <a:xfrm>
            <a:off x="7662224" y="1797743"/>
            <a:ext cx="3821375" cy="2241889"/>
            <a:chOff x="-1" y="0"/>
            <a:chExt cx="12333767" cy="6890735"/>
          </a:xfrm>
        </p:grpSpPr>
        <p:pic>
          <p:nvPicPr>
            <p:cNvPr id="13" name="Picture 12" descr="A blue sky with clouds&#10;&#10;Description automatically generated with medium confidence">
              <a:extLst>
                <a:ext uri="{FF2B5EF4-FFF2-40B4-BE49-F238E27FC236}">
                  <a16:creationId xmlns:a16="http://schemas.microsoft.com/office/drawing/2014/main" id="{195BD156-4BB3-434A-9695-82A571FB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333767" cy="6890735"/>
            </a:xfrm>
            <a:prstGeom prst="rect">
              <a:avLst/>
            </a:prstGeom>
          </p:spPr>
        </p:pic>
        <p:pic>
          <p:nvPicPr>
            <p:cNvPr id="14" name="Picture 13" descr="A picture containing text, indoor, television, screen&#10;&#10;Description automatically generated">
              <a:extLst>
                <a:ext uri="{FF2B5EF4-FFF2-40B4-BE49-F238E27FC236}">
                  <a16:creationId xmlns:a16="http://schemas.microsoft.com/office/drawing/2014/main" id="{4C7ACEA0-2E6E-4CD6-BDC6-659D03E2E1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363" y="852569"/>
              <a:ext cx="11171611" cy="6005431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84CDE978-194C-40F0-A0B0-01EE6710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701" y="1033858"/>
              <a:ext cx="10802093" cy="3086313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84F62254-E1A9-46EC-9EF7-006ECFFF8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700" y="1001123"/>
              <a:ext cx="10808599" cy="3119048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90DB81D-97AF-4FAA-A31D-032329958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196" y="1001123"/>
              <a:ext cx="10815103" cy="311904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A24B3F2-DBCC-41B0-A648-87BA705C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224" y="4164689"/>
            <a:ext cx="3826829" cy="21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0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CC89A-727E-1B88-1BE2-23EC629F7C7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7047" y="1754728"/>
            <a:ext cx="9678705" cy="4154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+mn-lt"/>
              </a:rPr>
              <a:t>Markets: Chicago, Atlanta, Indianapolis, Minneapolis, Detroit, Orlando, Jacksonville, Nashville and Cincinnati</a:t>
            </a:r>
          </a:p>
          <a:p>
            <a:r>
              <a:rPr lang="en-US" sz="2000" dirty="0">
                <a:latin typeface="+mn-lt"/>
              </a:rPr>
              <a:t>Expanded into Maintenance Markets for summer</a:t>
            </a:r>
          </a:p>
          <a:p>
            <a:r>
              <a:rPr lang="en-US" sz="2000" dirty="0">
                <a:latin typeface="+mn-lt"/>
              </a:rPr>
              <a:t>30-second spot w/ audio</a:t>
            </a:r>
          </a:p>
          <a:p>
            <a:r>
              <a:rPr lang="en-US" sz="2000" dirty="0">
                <a:latin typeface="+mn-lt"/>
              </a:rPr>
              <a:t>Targeted to align with cable HH’s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+mn-lt"/>
              </a:rPr>
              <a:t>Captive audience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+mn-lt"/>
              </a:rPr>
              <a:t>Multi-media approach aligning with television, radio and digital billboards</a:t>
            </a:r>
          </a:p>
          <a:p>
            <a:r>
              <a:rPr lang="en-US" sz="2000" dirty="0">
                <a:latin typeface="+mn-lt"/>
              </a:rPr>
              <a:t>June-September ‘23 (4) 4-week periods</a:t>
            </a:r>
          </a:p>
          <a:p>
            <a:r>
              <a:rPr lang="en-US" sz="2000" dirty="0">
                <a:latin typeface="+mn-lt"/>
              </a:rPr>
              <a:t>698 stations – 6,687 screens</a:t>
            </a:r>
          </a:p>
          <a:p>
            <a:r>
              <a:rPr lang="en-US" sz="2000" dirty="0">
                <a:latin typeface="+mn-lt"/>
              </a:rPr>
              <a:t>26.8M impressions (estimated)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903323-C08D-725C-B2D0-0EC6CF53E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415" y="4056665"/>
            <a:ext cx="3594690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777A9A21-D232-4AB7-9892-EDBE5D11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/>
          <a:lstStyle/>
          <a:p>
            <a:r>
              <a:rPr lang="en-US" dirty="0"/>
              <a:t>Gas Station TV</a:t>
            </a:r>
            <a:br>
              <a:rPr lang="en-US" dirty="0"/>
            </a:br>
            <a:r>
              <a:rPr lang="en-US" sz="2600" dirty="0"/>
              <a:t>Developmental + Maintenance Markets</a:t>
            </a:r>
          </a:p>
        </p:txBody>
      </p:sp>
    </p:spTree>
    <p:extLst>
      <p:ext uri="{BB962C8B-B14F-4D97-AF65-F5344CB8AC3E}">
        <p14:creationId xmlns:p14="http://schemas.microsoft.com/office/powerpoint/2010/main" val="233926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CC89A-727E-1B88-1BE2-23EC629F7C7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7046" y="1765001"/>
            <a:ext cx="6601685" cy="47278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+mn-lt"/>
              </a:rPr>
              <a:t>Markets: Chicago, Atlanta, Indianapolis, Detroit</a:t>
            </a:r>
          </a:p>
          <a:p>
            <a:r>
              <a:rPr lang="en-US" sz="2000" dirty="0">
                <a:latin typeface="+mn-lt"/>
              </a:rPr>
              <a:t>Digital EV Charging Stations (:08 spot)</a:t>
            </a:r>
          </a:p>
          <a:p>
            <a:r>
              <a:rPr lang="en-US" sz="2000" dirty="0">
                <a:latin typeface="+mn-lt"/>
              </a:rPr>
              <a:t>Targeted to align with cable HH’s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Captive audience</a:t>
            </a:r>
          </a:p>
          <a:p>
            <a:pPr lvl="2"/>
            <a:r>
              <a:rPr lang="en-US" sz="1600" dirty="0">
                <a:latin typeface="+mn-lt"/>
              </a:rPr>
              <a:t>Average charging time is 30 minutes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Multi-media approach aligning with television, radio, digital billboards and Gas Station TV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179 Index: EV Ownership</a:t>
            </a:r>
          </a:p>
          <a:p>
            <a:r>
              <a:rPr lang="en-US" sz="2000" dirty="0">
                <a:latin typeface="+mn-lt"/>
              </a:rPr>
              <a:t>June-September ‘23 (4) 4-week periods</a:t>
            </a:r>
          </a:p>
          <a:p>
            <a:r>
              <a:rPr lang="en-US" sz="2000" dirty="0">
                <a:latin typeface="+mn-lt"/>
              </a:rPr>
              <a:t>145 screens</a:t>
            </a:r>
          </a:p>
          <a:p>
            <a:r>
              <a:rPr lang="en-US" sz="2000" dirty="0">
                <a:latin typeface="+mn-lt"/>
              </a:rPr>
              <a:t>7.7M impressions (estimated)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8236D-3546-01F5-C845-92DEE51E4574}"/>
              </a:ext>
            </a:extLst>
          </p:cNvPr>
          <p:cNvSpPr txBox="1"/>
          <p:nvPr/>
        </p:nvSpPr>
        <p:spPr>
          <a:xfrm>
            <a:off x="430613" y="6627168"/>
            <a:ext cx="2210862" cy="2308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900"/>
              <a:t>Source: Fall 2021 </a:t>
            </a:r>
            <a:r>
              <a:rPr lang="en-US" sz="900" err="1"/>
              <a:t>Doublebase</a:t>
            </a:r>
            <a:r>
              <a:rPr lang="en-US" sz="900"/>
              <a:t> GfK MRI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5F15B4-320C-165C-83D3-834BFD76D6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731" y="2124129"/>
            <a:ext cx="4388426" cy="328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544BD5-DA27-42F9-9157-5B94832E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/>
          <a:lstStyle/>
          <a:p>
            <a:r>
              <a:rPr lang="en-US" dirty="0"/>
              <a:t>Digital EV Charging Stations</a:t>
            </a:r>
            <a:br>
              <a:rPr lang="en-US" dirty="0"/>
            </a:br>
            <a:r>
              <a:rPr lang="en-US" sz="2600" dirty="0"/>
              <a:t>Developmental Markets</a:t>
            </a:r>
          </a:p>
        </p:txBody>
      </p:sp>
    </p:spTree>
    <p:extLst>
      <p:ext uri="{BB962C8B-B14F-4D97-AF65-F5344CB8AC3E}">
        <p14:creationId xmlns:p14="http://schemas.microsoft.com/office/powerpoint/2010/main" val="134986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CC89A-727E-1B88-1BE2-23EC629F7C7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7046" y="1693083"/>
            <a:ext cx="7681740" cy="4892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+mn-lt"/>
              </a:rPr>
              <a:t>Market: Atlanta, potentially others</a:t>
            </a:r>
          </a:p>
          <a:p>
            <a:r>
              <a:rPr lang="en-US" sz="2000" dirty="0">
                <a:latin typeface="+mn-lt"/>
              </a:rPr>
              <a:t>August-September ‘23 (2) 4-week periods</a:t>
            </a:r>
          </a:p>
          <a:p>
            <a:r>
              <a:rPr lang="en-US" sz="2000" dirty="0">
                <a:latin typeface="+mn-lt"/>
              </a:rPr>
              <a:t>VSPC branded vehicles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Full vehicle wrap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Back window decals (bonus)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Pamphlet-one sheet card driver handouts (bonus)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Sweepstakes (bonus)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Vehicle swarm</a:t>
            </a:r>
            <a:endParaRPr lang="en-US" sz="1700" dirty="0">
              <a:latin typeface="+mn-lt"/>
            </a:endParaRPr>
          </a:p>
          <a:p>
            <a:r>
              <a:rPr lang="en-US" sz="2000" dirty="0">
                <a:latin typeface="+mn-lt"/>
              </a:rPr>
              <a:t>5.2M+ impressions (estimated)</a:t>
            </a:r>
          </a:p>
          <a:p>
            <a:endParaRPr lang="en-US" sz="2000" dirty="0">
              <a:latin typeface="+mn-lt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9FAFF66-32C8-47F1-B4AD-BAD8A7E2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/>
          <a:lstStyle/>
          <a:p>
            <a:r>
              <a:rPr lang="en-US" dirty="0"/>
              <a:t>Rideshare Vehicle Wraps</a:t>
            </a:r>
            <a:endParaRPr lang="en-US" sz="2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7EDCA9-20F0-4B8B-A223-7CE507F0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2623272"/>
            <a:ext cx="44672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3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0B37BF-5F1B-4593-887C-F943A7CF5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strategy</a:t>
            </a:r>
          </a:p>
        </p:txBody>
      </p:sp>
    </p:spTree>
    <p:extLst>
      <p:ext uri="{BB962C8B-B14F-4D97-AF65-F5344CB8AC3E}">
        <p14:creationId xmlns:p14="http://schemas.microsoft.com/office/powerpoint/2010/main" val="205703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F9F3F5-D95D-803D-F471-9588E90A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FY23 Media Plan</a:t>
            </a:r>
            <a:br>
              <a:rPr lang="en-US"/>
            </a:br>
            <a:r>
              <a:rPr lang="en-US" sz="2800"/>
              <a:t>Out-of-Home</a:t>
            </a:r>
            <a:br>
              <a:rPr lang="en-US" sz="2800"/>
            </a:br>
            <a:r>
              <a:rPr lang="en-US" sz="2200"/>
              <a:t>Exposed Cross-Device Retargeting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2331C-FA64-09D0-F52F-2DCA359E64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625" y="6068"/>
            <a:ext cx="1097280" cy="109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C46DAA-FF12-FFB7-A783-87DA4CFA1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65" y="2217910"/>
            <a:ext cx="5334000" cy="35052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36AAAE3-0CFF-9586-64BB-2741C81336C8}"/>
              </a:ext>
            </a:extLst>
          </p:cNvPr>
          <p:cNvSpPr txBox="1">
            <a:spLocks/>
          </p:cNvSpPr>
          <p:nvPr/>
        </p:nvSpPr>
        <p:spPr>
          <a:xfrm>
            <a:off x="758068" y="1837097"/>
            <a:ext cx="5873960" cy="4727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n-lt"/>
              </a:rPr>
              <a:t>Elevating our OOH efforts with a trackable call to action!</a:t>
            </a:r>
          </a:p>
          <a:p>
            <a:r>
              <a:rPr lang="en-US" sz="2000" dirty="0">
                <a:latin typeface="+mn-lt"/>
              </a:rPr>
              <a:t>Consumers exposed to a digital OOH ad will be retargeted with a web banner ad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+mn-lt"/>
              </a:rPr>
              <a:t>Digital BBs (50-100 yards)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+mn-lt"/>
              </a:rPr>
              <a:t>Gas Station TV (10-ft radius)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+mn-lt"/>
              </a:rPr>
              <a:t>EV Charging Stations (50-ft radius)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 err="1">
                <a:latin typeface="+mn-lt"/>
              </a:rPr>
              <a:t>Carvertise</a:t>
            </a:r>
            <a:r>
              <a:rPr lang="en-US" sz="1600" dirty="0">
                <a:latin typeface="+mn-lt"/>
              </a:rPr>
              <a:t> (50-ft radius)</a:t>
            </a:r>
          </a:p>
          <a:p>
            <a:r>
              <a:rPr lang="en-US" sz="2000" dirty="0">
                <a:latin typeface="+mn-lt"/>
              </a:rPr>
              <a:t>Markets: Chicago, Atlanta, Indianapolis, Detroit, Minneapolis, Orlando, Jacksonville, Nashville and Cincinnati</a:t>
            </a:r>
          </a:p>
          <a:p>
            <a:r>
              <a:rPr lang="en-US" sz="2000" dirty="0">
                <a:latin typeface="+mn-lt"/>
              </a:rPr>
              <a:t>June-September‘23 (4) 4-week periods</a:t>
            </a:r>
          </a:p>
          <a:p>
            <a:r>
              <a:rPr lang="en-US" sz="2000" dirty="0">
                <a:latin typeface="+mn-lt"/>
              </a:rPr>
              <a:t>50.0M+ impressions (estimated)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440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1250F-7CB1-8EBC-ED85-03D32B996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Print Media</a:t>
            </a:r>
          </a:p>
        </p:txBody>
      </p:sp>
    </p:spTree>
    <p:extLst>
      <p:ext uri="{BB962C8B-B14F-4D97-AF65-F5344CB8AC3E}">
        <p14:creationId xmlns:p14="http://schemas.microsoft.com/office/powerpoint/2010/main" val="9524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F6D99-2350-8A5C-96E5-252EB4BFB43A}"/>
              </a:ext>
            </a:extLst>
          </p:cNvPr>
          <p:cNvSpPr txBox="1"/>
          <p:nvPr/>
        </p:nvSpPr>
        <p:spPr>
          <a:xfrm>
            <a:off x="430613" y="6627168"/>
            <a:ext cx="2210862" cy="2308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900"/>
              <a:t>Source: Fall 2021 </a:t>
            </a:r>
            <a:r>
              <a:rPr lang="en-US" sz="900" err="1"/>
              <a:t>Doublebase</a:t>
            </a:r>
            <a:r>
              <a:rPr lang="en-US" sz="900"/>
              <a:t> GfK MRI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081C04-F7DD-5C4D-7A7A-94A789C6EA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908" y="3663409"/>
            <a:ext cx="2085171" cy="270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F8737D-0655-1DC3-5A9F-99B5C17CFD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992" y="1938881"/>
            <a:ext cx="2452016" cy="316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B8FD0D-8F1E-9FE2-B3F0-12486A5F14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025" y="1849618"/>
            <a:ext cx="2085171" cy="252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53ED22-5DDD-2A8D-B30A-FF93568AFD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39" y="1849618"/>
            <a:ext cx="2085171" cy="283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itle 2">
            <a:extLst>
              <a:ext uri="{FF2B5EF4-FFF2-40B4-BE49-F238E27FC236}">
                <a16:creationId xmlns:a16="http://schemas.microsoft.com/office/drawing/2014/main" id="{7FDD0D2D-7954-4697-9012-08DB3BF30ED5}"/>
              </a:ext>
            </a:extLst>
          </p:cNvPr>
          <p:cNvSpPr txBox="1">
            <a:spLocks/>
          </p:cNvSpPr>
          <p:nvPr/>
        </p:nvSpPr>
        <p:spPr>
          <a:xfrm>
            <a:off x="992188" y="517525"/>
            <a:ext cx="10579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 spc="6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Print Media</a:t>
            </a:r>
            <a:br>
              <a:rPr lang="en-US" sz="2800"/>
            </a:br>
            <a:r>
              <a:rPr lang="en-US" sz="2600"/>
              <a:t>Consumer Travel: National/Regional</a:t>
            </a:r>
            <a:endParaRPr lang="en-US" sz="2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4A215B-4237-BA96-5281-0D50AA0B75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751" y="3790201"/>
            <a:ext cx="1884369" cy="244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97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F6D99-2350-8A5C-96E5-252EB4BFB43A}"/>
              </a:ext>
            </a:extLst>
          </p:cNvPr>
          <p:cNvSpPr txBox="1"/>
          <p:nvPr/>
        </p:nvSpPr>
        <p:spPr>
          <a:xfrm>
            <a:off x="430613" y="6627168"/>
            <a:ext cx="21788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Fall 2021 Doublebase GfK MRI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D63478-E2EC-B21C-080D-FE8D983500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535" y="1714061"/>
            <a:ext cx="1770351" cy="206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401C2B-9929-0A7E-831F-FD6888EBE1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21" y="4215341"/>
            <a:ext cx="1737856" cy="200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EED983-51A4-C6F3-7A9E-00DFA091F806}"/>
              </a:ext>
            </a:extLst>
          </p:cNvPr>
          <p:cNvSpPr txBox="1"/>
          <p:nvPr/>
        </p:nvSpPr>
        <p:spPr>
          <a:xfrm>
            <a:off x="5304417" y="4739949"/>
            <a:ext cx="2244567" cy="95410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City/Lifestyle publications offer a favorable index against our persona (123 index)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8EAD2C-AC2F-09A6-78B4-BE6BAAB3B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012" y="1714061"/>
            <a:ext cx="1775565" cy="222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CD037C-1A23-F020-0703-FF42653530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8535" y="4161239"/>
            <a:ext cx="1770351" cy="21656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BFAADE-F8DA-7CC7-8698-60E89CA887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082" y="1679666"/>
            <a:ext cx="1775563" cy="2319074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6901F4B6-3DE4-4796-AC6C-32CD7BDE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/>
          <a:p>
            <a:r>
              <a:rPr lang="en-US" dirty="0"/>
              <a:t>Print Media</a:t>
            </a:r>
            <a:br>
              <a:rPr lang="en-US" sz="2800" dirty="0"/>
            </a:br>
            <a:r>
              <a:rPr lang="en-US" sz="2600" dirty="0"/>
              <a:t>Consumer Travel: City Magazines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3C8025-64A5-44B7-BCC7-6A3F70F920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068" y="1623034"/>
            <a:ext cx="2157357" cy="2605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970779-5AF4-461E-A1D5-9579489D17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5556" y="4248505"/>
            <a:ext cx="1708354" cy="212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35C0B-6E74-4899-8D29-AFA9AE1CB9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216" y="4173645"/>
            <a:ext cx="1737856" cy="224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FC2A30-1135-93DE-69C8-8D7D061027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99" y="1690688"/>
            <a:ext cx="1967764" cy="2297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FCFFC0-E0DA-4967-89D3-8515F93D7CC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771" y="4248505"/>
            <a:ext cx="759139" cy="6524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76E583-218A-4D66-B20B-F3F135572C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376" y="4171011"/>
            <a:ext cx="759139" cy="6524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D4E8E3-E05F-48F0-815A-2FD93A9A2F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173" y="1620354"/>
            <a:ext cx="759139" cy="6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3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4AB2CA8-CE3E-2C54-2995-6BB7B0962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778" y="1846306"/>
            <a:ext cx="1680658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0F6D99-2350-8A5C-96E5-252EB4BFB43A}"/>
              </a:ext>
            </a:extLst>
          </p:cNvPr>
          <p:cNvSpPr txBox="1"/>
          <p:nvPr/>
        </p:nvSpPr>
        <p:spPr>
          <a:xfrm>
            <a:off x="430613" y="6627168"/>
            <a:ext cx="21788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Fall 2021 Doublebase GfK MRI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323B9-1D6E-2665-E78A-EC756D901638}"/>
              </a:ext>
            </a:extLst>
          </p:cNvPr>
          <p:cNvSpPr txBox="1"/>
          <p:nvPr/>
        </p:nvSpPr>
        <p:spPr>
          <a:xfrm>
            <a:off x="3476488" y="6185098"/>
            <a:ext cx="5384507" cy="30777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Arts Enthusiasts are 17% more likely to read printed magazines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FB96C2-1068-71DE-DB7C-D137D492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798" y="1846306"/>
            <a:ext cx="17145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FBF498-3EC4-E14F-BB25-E8C1CAC915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301" y="2751268"/>
            <a:ext cx="1991499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6A159E-274A-FA6B-40BA-ADE7B19825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356" y="2703453"/>
            <a:ext cx="1901577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itle 2">
            <a:extLst>
              <a:ext uri="{FF2B5EF4-FFF2-40B4-BE49-F238E27FC236}">
                <a16:creationId xmlns:a16="http://schemas.microsoft.com/office/drawing/2014/main" id="{483A51AF-1C8C-4D99-B55C-B724293E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/>
          <a:p>
            <a:r>
              <a:rPr lang="en-US" dirty="0"/>
              <a:t>Print Media</a:t>
            </a:r>
            <a:br>
              <a:rPr lang="en-US" sz="2800" dirty="0"/>
            </a:br>
            <a:r>
              <a:rPr lang="en-US" sz="2600" dirty="0"/>
              <a:t>Arts &amp; Culture</a:t>
            </a:r>
          </a:p>
        </p:txBody>
      </p:sp>
    </p:spTree>
    <p:extLst>
      <p:ext uri="{BB962C8B-B14F-4D97-AF65-F5344CB8AC3E}">
        <p14:creationId xmlns:p14="http://schemas.microsoft.com/office/powerpoint/2010/main" val="2570378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0291C8-C67C-D40C-30B7-97ADC86A0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267" y="2057400"/>
            <a:ext cx="211357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0F6D99-2350-8A5C-96E5-252EB4BFB43A}"/>
              </a:ext>
            </a:extLst>
          </p:cNvPr>
          <p:cNvSpPr txBox="1"/>
          <p:nvPr/>
        </p:nvSpPr>
        <p:spPr>
          <a:xfrm>
            <a:off x="430613" y="6627168"/>
            <a:ext cx="21788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Fall 2021 Doublebase GfK MRI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49FD5-5C69-7F33-1BCC-2DBFBEEC1D0C}"/>
              </a:ext>
            </a:extLst>
          </p:cNvPr>
          <p:cNvSpPr txBox="1"/>
          <p:nvPr/>
        </p:nvSpPr>
        <p:spPr>
          <a:xfrm>
            <a:off x="3673759" y="5817305"/>
            <a:ext cx="5773246" cy="30777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LGBTQ+ travel enthusiast is 32% more likely to read printed magazine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0C22B4-0AF0-B889-E86E-6E2AA40E75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161" y="2057400"/>
            <a:ext cx="2112848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162B8713-4E3F-4873-953B-7E8351B2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/>
          <a:p>
            <a:r>
              <a:rPr lang="en-US" dirty="0"/>
              <a:t>Print Media</a:t>
            </a:r>
            <a:br>
              <a:rPr lang="en-US" sz="2800" dirty="0"/>
            </a:br>
            <a:r>
              <a:rPr lang="en-US" sz="2600" dirty="0"/>
              <a:t>LGBTQ+ Audience</a:t>
            </a:r>
          </a:p>
        </p:txBody>
      </p:sp>
    </p:spTree>
    <p:extLst>
      <p:ext uri="{BB962C8B-B14F-4D97-AF65-F5344CB8AC3E}">
        <p14:creationId xmlns:p14="http://schemas.microsoft.com/office/powerpoint/2010/main" val="3865833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F6D99-2350-8A5C-96E5-252EB4BFB43A}"/>
              </a:ext>
            </a:extLst>
          </p:cNvPr>
          <p:cNvSpPr txBox="1"/>
          <p:nvPr/>
        </p:nvSpPr>
        <p:spPr>
          <a:xfrm>
            <a:off x="430613" y="6627168"/>
            <a:ext cx="21788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Fall 2021 Doublebase GfK MRI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5DC9C2-F04A-E27D-2607-8BD381DC4EC8}"/>
              </a:ext>
            </a:extLst>
          </p:cNvPr>
          <p:cNvSpPr txBox="1"/>
          <p:nvPr/>
        </p:nvSpPr>
        <p:spPr>
          <a:xfrm>
            <a:off x="3400330" y="6116247"/>
            <a:ext cx="5974898" cy="30777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African-American consumer is 28% more likely to read printed magazine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CC15B-D210-0899-2444-3B45BF118F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510" y="2115462"/>
            <a:ext cx="250698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0C132458-DF01-4AE3-BFDA-3CF3DCB5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/>
          <a:p>
            <a:r>
              <a:rPr lang="en-US" dirty="0"/>
              <a:t>Print Media</a:t>
            </a:r>
            <a:br>
              <a:rPr lang="en-US" sz="2800" dirty="0"/>
            </a:br>
            <a:r>
              <a:rPr lang="en-US" sz="2600" dirty="0"/>
              <a:t>Black Audience</a:t>
            </a:r>
          </a:p>
        </p:txBody>
      </p:sp>
    </p:spTree>
    <p:extLst>
      <p:ext uri="{BB962C8B-B14F-4D97-AF65-F5344CB8AC3E}">
        <p14:creationId xmlns:p14="http://schemas.microsoft.com/office/powerpoint/2010/main" val="304385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F6D99-2350-8A5C-96E5-252EB4BFB43A}"/>
              </a:ext>
            </a:extLst>
          </p:cNvPr>
          <p:cNvSpPr txBox="1"/>
          <p:nvPr/>
        </p:nvSpPr>
        <p:spPr>
          <a:xfrm>
            <a:off x="430613" y="6627168"/>
            <a:ext cx="21788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Fall 2021 </a:t>
            </a:r>
            <a:r>
              <a:rPr lang="en-US" sz="900" err="1"/>
              <a:t>Doublebase</a:t>
            </a:r>
            <a:r>
              <a:rPr lang="en-US" sz="900"/>
              <a:t> GfK MRI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09225-847B-39FE-13EE-74FD426ABC21}"/>
              </a:ext>
            </a:extLst>
          </p:cNvPr>
          <p:cNvSpPr txBox="1"/>
          <p:nvPr/>
        </p:nvSpPr>
        <p:spPr>
          <a:xfrm>
            <a:off x="4629118" y="1695004"/>
            <a:ext cx="3519123" cy="95410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FAF4DA"/>
                </a:solidFill>
              </a:rPr>
              <a:t>505,000  </a:t>
            </a:r>
            <a:endParaRPr lang="en-US" sz="2800" dirty="0">
              <a:solidFill>
                <a:srgbClr val="FAF4DA"/>
              </a:solidFill>
            </a:endParaRPr>
          </a:p>
          <a:p>
            <a:pPr algn="ctr"/>
            <a:r>
              <a:rPr lang="en-US" sz="2800" b="1" dirty="0">
                <a:solidFill>
                  <a:srgbClr val="FAF4DA"/>
                </a:solidFill>
              </a:rPr>
              <a:t>Distribution</a:t>
            </a:r>
            <a:endParaRPr lang="en-US" sz="2800" dirty="0">
              <a:solidFill>
                <a:srgbClr val="FAF4DA"/>
              </a:solidFill>
            </a:endParaRPr>
          </a:p>
        </p:txBody>
      </p:sp>
      <p:pic>
        <p:nvPicPr>
          <p:cNvPr id="4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B49CBBB-C84F-2900-B270-42BCF19E3D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63" y="1882025"/>
            <a:ext cx="2665302" cy="311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8FAC9-C6AB-8183-3747-290EC9E99A83}"/>
              </a:ext>
            </a:extLst>
          </p:cNvPr>
          <p:cNvSpPr txBox="1"/>
          <p:nvPr/>
        </p:nvSpPr>
        <p:spPr>
          <a:xfrm>
            <a:off x="4629118" y="2816072"/>
            <a:ext cx="631621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Markets (395,000): 7/23 &amp; 8/6</a:t>
            </a:r>
            <a:endParaRPr lang="en-US" sz="1100" b="1" dirty="0"/>
          </a:p>
          <a:p>
            <a:r>
              <a:rPr lang="en-US" sz="1400" dirty="0"/>
              <a:t>Chicago, Philadelphia, Wash DC, Boston, Atlanta, Cleveland, Pittsburgh, Indianapolis, Nashville, Columbus, Dayton, Cincinnati, Minneapolis, Detroit, New York 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68957-7846-F833-E397-63D55829397E}"/>
              </a:ext>
            </a:extLst>
          </p:cNvPr>
          <p:cNvSpPr txBox="1"/>
          <p:nvPr/>
        </p:nvSpPr>
        <p:spPr>
          <a:xfrm>
            <a:off x="4629118" y="3998696"/>
            <a:ext cx="631621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Standalone Distribution (65,000): </a:t>
            </a:r>
            <a:endParaRPr lang="en-US" sz="1100" b="1" dirty="0"/>
          </a:p>
          <a:p>
            <a:r>
              <a:rPr lang="en-US" sz="1400" dirty="0">
                <a:ea typeface="+mn-lt"/>
                <a:cs typeface="+mn-lt"/>
              </a:rPr>
              <a:t>Int'l &amp; Domestic Events/Tradeshows, VISIT FLORIDA Welcome Centers, Tampa International Airport, St Pete/Clearwater International Airport, AAA Offices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D5431-5215-68D9-E65E-8BF7503D8620}"/>
              </a:ext>
            </a:extLst>
          </p:cNvPr>
          <p:cNvSpPr txBox="1"/>
          <p:nvPr/>
        </p:nvSpPr>
        <p:spPr>
          <a:xfrm>
            <a:off x="4629118" y="5160617"/>
            <a:ext cx="6316219" cy="5847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Global Direct Mail (40,000): </a:t>
            </a:r>
            <a:endParaRPr lang="en-US" sz="1100" b="1" dirty="0"/>
          </a:p>
          <a:p>
            <a:r>
              <a:rPr lang="en-US" sz="1400" dirty="0">
                <a:ea typeface="+mn-lt"/>
                <a:cs typeface="+mn-lt"/>
              </a:rPr>
              <a:t>Targeted Facebook Ads, Requests from Website Visitors, Annual Subscribers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E1A14-5703-1548-CAFD-7EEBF8142587}"/>
              </a:ext>
            </a:extLst>
          </p:cNvPr>
          <p:cNvSpPr txBox="1"/>
          <p:nvPr/>
        </p:nvSpPr>
        <p:spPr>
          <a:xfrm>
            <a:off x="4629118" y="5930058"/>
            <a:ext cx="571219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Digital Downloads (5,000+)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0F941-8349-A1D7-5792-9AC665B693D0}"/>
              </a:ext>
            </a:extLst>
          </p:cNvPr>
          <p:cNvSpPr txBox="1"/>
          <p:nvPr/>
        </p:nvSpPr>
        <p:spPr>
          <a:xfrm>
            <a:off x="1246663" y="5191394"/>
            <a:ext cx="2357538" cy="110799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b="1" dirty="0">
                <a:solidFill>
                  <a:srgbClr val="1F3061"/>
                </a:solidFill>
              </a:rPr>
              <a:t>Obtain Travel Information, Activities, Sightseeing from Guidebooks (187 Index)</a:t>
            </a:r>
          </a:p>
          <a:p>
            <a:pPr algn="ctr"/>
            <a:endParaRPr lang="en-US" sz="1100" b="1" dirty="0">
              <a:solidFill>
                <a:srgbClr val="1F3061"/>
              </a:solidFill>
            </a:endParaRPr>
          </a:p>
          <a:p>
            <a:pPr algn="ctr"/>
            <a:r>
              <a:rPr lang="en-US" sz="1100" b="1" dirty="0">
                <a:solidFill>
                  <a:srgbClr val="1F3061"/>
                </a:solidFill>
              </a:rPr>
              <a:t>Sunday Newspaper Insert Readership (128 Index)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DAFF34D-3C5A-48FA-8827-03D14FF1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325563"/>
          </a:xfrm>
        </p:spPr>
        <p:txBody>
          <a:bodyPr>
            <a:normAutofit/>
          </a:bodyPr>
          <a:lstStyle/>
          <a:p>
            <a:r>
              <a:rPr lang="en-US" dirty="0"/>
              <a:t>Print Media</a:t>
            </a:r>
            <a:br>
              <a:rPr lang="en-US" sz="2800" dirty="0"/>
            </a:br>
            <a:r>
              <a:rPr lang="en-US" sz="2600" dirty="0"/>
              <a:t>Gulf to Bay Destination Magazine</a:t>
            </a:r>
          </a:p>
        </p:txBody>
      </p:sp>
    </p:spTree>
    <p:extLst>
      <p:ext uri="{BB962C8B-B14F-4D97-AF65-F5344CB8AC3E}">
        <p14:creationId xmlns:p14="http://schemas.microsoft.com/office/powerpoint/2010/main" val="2363633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1250F-7CB1-8EBC-ED85-03D32B996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2286926"/>
            <a:ext cx="10439352" cy="2038350"/>
          </a:xfrm>
        </p:spPr>
        <p:txBody>
          <a:bodyPr/>
          <a:lstStyle/>
          <a:p>
            <a:r>
              <a:rPr lang="en-US" dirty="0"/>
              <a:t>Marketing partnerships &amp; activations</a:t>
            </a:r>
          </a:p>
        </p:txBody>
      </p:sp>
    </p:spTree>
    <p:extLst>
      <p:ext uri="{BB962C8B-B14F-4D97-AF65-F5344CB8AC3E}">
        <p14:creationId xmlns:p14="http://schemas.microsoft.com/office/powerpoint/2010/main" val="169462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43163-BB04-8C41-9717-4308762B6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403" y="2265499"/>
            <a:ext cx="5665514" cy="41540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</a:rPr>
              <a:t>Tampa Bay Rays</a:t>
            </a:r>
          </a:p>
          <a:p>
            <a:pPr marL="971550" lvl="1" indent="-285750" fontAlgn="base"/>
            <a:r>
              <a:rPr lang="en-US" sz="2000" dirty="0">
                <a:latin typeface="Georgia"/>
              </a:rPr>
              <a:t>St. Pete, April – October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</a:rPr>
              <a:t>Philadelphia Union and Phillies</a:t>
            </a:r>
          </a:p>
          <a:p>
            <a:pPr marL="1028700" lvl="1" indent="-342900" fontAlgn="base"/>
            <a:r>
              <a:rPr lang="en-US" sz="2000" dirty="0">
                <a:latin typeface="Georgia"/>
              </a:rPr>
              <a:t>Philadelphia, May Onsite Activation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</a:rPr>
              <a:t>Piedmont Park Art Festival</a:t>
            </a:r>
          </a:p>
          <a:p>
            <a:pPr marL="971550" lvl="1" indent="-285750" fontAlgn="base"/>
            <a:r>
              <a:rPr lang="en-US" sz="2000" dirty="0">
                <a:latin typeface="Georgia"/>
              </a:rPr>
              <a:t>Atlanta, Aug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>
                <a:latin typeface="Georgia"/>
              </a:rPr>
              <a:t>Fall Fiesta in the Park</a:t>
            </a:r>
          </a:p>
          <a:p>
            <a:pPr marL="971550" lvl="1" indent="-285750" fontAlgn="base"/>
            <a:r>
              <a:rPr lang="en-US" sz="2000" dirty="0">
                <a:latin typeface="Georgia"/>
              </a:rPr>
              <a:t>Orlando, Nov</a:t>
            </a:r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5B24613-BA23-4536-98B3-6A4BEFF1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79579" cy="1568178"/>
          </a:xfrm>
        </p:spPr>
        <p:txBody>
          <a:bodyPr>
            <a:normAutofit fontScale="90000"/>
          </a:bodyPr>
          <a:lstStyle/>
          <a:p>
            <a:r>
              <a:rPr lang="en-US" dirty="0"/>
              <a:t>Marketing Partnerships &amp; Activations</a:t>
            </a:r>
            <a:br>
              <a:rPr lang="en-US" sz="2800" dirty="0"/>
            </a:br>
            <a:r>
              <a:rPr lang="en-US" sz="2600" dirty="0"/>
              <a:t>Developmental + Maintenance Markets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7367193E-51F7-4324-8F60-FDD73996D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082" y="2524356"/>
            <a:ext cx="5365174" cy="332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1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EF7C76-E7C1-4111-BD86-92CCC2B2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Objectives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1701558-553F-48E4-9E8E-ADC73D87BB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spc="0" dirty="0">
                <a:latin typeface="+mn-lt"/>
              </a:rPr>
              <a:t>Drive visitation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spc="0" dirty="0">
                <a:latin typeface="+mn-lt"/>
              </a:rPr>
              <a:t>Build awareness and intent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spc="0" dirty="0">
                <a:latin typeface="+mn-lt"/>
              </a:rPr>
              <a:t>Increase visitor spend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spc="0" dirty="0">
                <a:latin typeface="+mn-lt"/>
              </a:rPr>
              <a:t>Position St. Pete/Clearwater as a premier destination with a diverse collection of world-class arts and culture</a:t>
            </a:r>
          </a:p>
          <a:p>
            <a:pPr marL="342900" indent="-342900" algn="l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0" spc="0" dirty="0">
                <a:latin typeface="+mn-lt"/>
              </a:rPr>
              <a:t>Highlight inclusive and diverse culture of the destination (accessibility)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2E82322F-EC32-4389-BDE3-BA986904720E}"/>
              </a:ext>
            </a:extLst>
          </p:cNvPr>
          <p:cNvSpPr txBox="1">
            <a:spLocks/>
          </p:cNvSpPr>
          <p:nvPr/>
        </p:nvSpPr>
        <p:spPr>
          <a:xfrm>
            <a:off x="6406625" y="517525"/>
            <a:ext cx="526498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cap="all" spc="1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33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81250F-7CB1-8EBC-ED85-03D32B996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1342239"/>
            <a:ext cx="10439352" cy="2983037"/>
          </a:xfrm>
        </p:spPr>
        <p:txBody>
          <a:bodyPr/>
          <a:lstStyle/>
          <a:p>
            <a:r>
              <a:rPr lang="en-US" dirty="0"/>
              <a:t>Arts &amp; culture co-op advertising</a:t>
            </a:r>
          </a:p>
        </p:txBody>
      </p:sp>
    </p:spTree>
    <p:extLst>
      <p:ext uri="{BB962C8B-B14F-4D97-AF65-F5344CB8AC3E}">
        <p14:creationId xmlns:p14="http://schemas.microsoft.com/office/powerpoint/2010/main" val="2676055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43163-BB04-8C41-9717-4308762B6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567" y="1790690"/>
            <a:ext cx="5365174" cy="41540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1000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ym typeface="Raleway"/>
              </a:rPr>
              <a:t>Co-op program, open to all members of the arts community</a:t>
            </a:r>
          </a:p>
          <a:p>
            <a:pPr marL="342900" indent="-342900">
              <a:lnSpc>
                <a:spcPct val="11000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ym typeface="Raleway"/>
              </a:rPr>
              <a:t>Media selection targeted to reach in-market visitors and visitors who have booked a trip (e.g. billboards, print, digital)</a:t>
            </a:r>
          </a:p>
          <a:p>
            <a:pPr marL="342900" indent="-342900">
              <a:lnSpc>
                <a:spcPct val="11000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ym typeface="Raleway"/>
              </a:rPr>
              <a:t>All ads will include partner images/messages within the Visit St. Pete/Clearwater arts template</a:t>
            </a:r>
          </a:p>
          <a:p>
            <a:pPr marL="342900" indent="-342900">
              <a:lnSpc>
                <a:spcPct val="11000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ym typeface="Raleway"/>
              </a:rPr>
              <a:t>Total media cost will be split 50/50 between partner and VSPC/Creative Pinellas</a:t>
            </a:r>
            <a:endParaRPr lang="en-US" sz="1800" dirty="0"/>
          </a:p>
          <a:p>
            <a:pPr marL="342900" indent="-342900">
              <a:lnSpc>
                <a:spcPct val="110000"/>
              </a:lnSpc>
              <a:spcAft>
                <a:spcPts val="825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ym typeface="Raleway"/>
              </a:rPr>
              <a:t>Pilot program period: launch in May for media running July – September 2023</a:t>
            </a:r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5B24613-BA23-4536-98B3-6A4BEFF1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0" y="130233"/>
            <a:ext cx="10579579" cy="1568178"/>
          </a:xfrm>
        </p:spPr>
        <p:txBody>
          <a:bodyPr>
            <a:normAutofit fontScale="90000"/>
          </a:bodyPr>
          <a:lstStyle/>
          <a:p>
            <a:r>
              <a:rPr lang="en-US" dirty="0"/>
              <a:t>VSPC + Creative Pinellas</a:t>
            </a:r>
            <a:br>
              <a:rPr lang="en-US" dirty="0"/>
            </a:br>
            <a:r>
              <a:rPr lang="en-US" dirty="0"/>
              <a:t>Arts &amp; Culture Co-op Program</a:t>
            </a:r>
            <a:endParaRPr lang="en-US" sz="2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5987125-6CA3-4500-A33F-EE338BF123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160" y="1698411"/>
            <a:ext cx="1201043" cy="450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2053E21-D8E2-4497-9A18-66323038CD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7" y="1946035"/>
            <a:ext cx="3248801" cy="1746837"/>
          </a:xfrm>
          <a:prstGeom prst="rect">
            <a:avLst/>
          </a:prstGeom>
        </p:spPr>
      </p:pic>
      <p:pic>
        <p:nvPicPr>
          <p:cNvPr id="9" name="Picture 8" descr="A person sitting on a bench in a museum&#10;&#10;Description automatically generated with low confidence">
            <a:extLst>
              <a:ext uri="{FF2B5EF4-FFF2-40B4-BE49-F238E27FC236}">
                <a16:creationId xmlns:a16="http://schemas.microsoft.com/office/drawing/2014/main" id="{A78CFE9B-4EDD-4A28-8747-6E2339EEC8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855" y="3940497"/>
            <a:ext cx="3313713" cy="21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71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0B37BF-5F1B-4593-887C-F943A7CF5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Creative extensions</a:t>
            </a:r>
          </a:p>
        </p:txBody>
      </p:sp>
    </p:spTree>
    <p:extLst>
      <p:ext uri="{BB962C8B-B14F-4D97-AF65-F5344CB8AC3E}">
        <p14:creationId xmlns:p14="http://schemas.microsoft.com/office/powerpoint/2010/main" val="3427081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AB72-13E8-6CA8-0B1C-A661BD394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239" y="1655990"/>
            <a:ext cx="9966864" cy="203835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From playlist to playtime</a:t>
            </a:r>
          </a:p>
        </p:txBody>
      </p:sp>
    </p:spTree>
    <p:extLst>
      <p:ext uri="{BB962C8B-B14F-4D97-AF65-F5344CB8AC3E}">
        <p14:creationId xmlns:p14="http://schemas.microsoft.com/office/powerpoint/2010/main" val="3329025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979D-C7D2-DD5B-9668-0710001BBB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sz="2000">
                <a:latin typeface="Georgia"/>
              </a:rPr>
              <a:t>We know people listen to music to escape the everyday. </a:t>
            </a:r>
          </a:p>
          <a:p>
            <a:r>
              <a:rPr lang="en-US" sz="2000">
                <a:latin typeface="Georgia"/>
              </a:rPr>
              <a:t>Let’s give them a beach-theme, auditory escape and for those drive-market listeners, give them the soundtrack to their next road trip to St. Pete/Clearwater with the </a:t>
            </a:r>
            <a:r>
              <a:rPr lang="en-US" sz="2000" i="1">
                <a:latin typeface="Georgia"/>
              </a:rPr>
              <a:t>Let’s Shine </a:t>
            </a:r>
            <a:r>
              <a:rPr lang="en-US" sz="2000">
                <a:latin typeface="Georgia"/>
              </a:rPr>
              <a:t>playlist.</a:t>
            </a:r>
          </a:p>
          <a:p>
            <a:r>
              <a:rPr lang="en-US" sz="2000">
                <a:latin typeface="Georgia"/>
              </a:rPr>
              <a:t>Consumers can find the playlists via a </a:t>
            </a:r>
            <a:r>
              <a:rPr lang="en-US" sz="2000">
                <a:latin typeface="Georgia"/>
                <a:hlinkClick r:id="rId2"/>
              </a:rPr>
              <a:t>Spotify Code</a:t>
            </a:r>
            <a:r>
              <a:rPr lang="en-US" sz="2000">
                <a:latin typeface="Georgia"/>
              </a:rPr>
              <a:t> (or other streaming platform) found in advertising across print, gas station TV, digital EV charging stations, gym TV, etc.</a:t>
            </a:r>
          </a:p>
          <a:p>
            <a:endParaRPr lang="en-US">
              <a:latin typeface="Georgia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EE1D49A5-8A35-0F89-1378-51893E5E1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707" y="779623"/>
            <a:ext cx="5447704" cy="5603759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E866FCA9-472C-9673-6F92-07651F776BC2}"/>
              </a:ext>
            </a:extLst>
          </p:cNvPr>
          <p:cNvSpPr txBox="1">
            <a:spLocks/>
          </p:cNvSpPr>
          <p:nvPr/>
        </p:nvSpPr>
        <p:spPr>
          <a:xfrm>
            <a:off x="839789" y="562695"/>
            <a:ext cx="5641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 spc="600" baseline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Georgia"/>
              </a:rPr>
              <a:t>From Playlist </a:t>
            </a:r>
            <a:endParaRPr lang="en-US" dirty="0"/>
          </a:p>
          <a:p>
            <a:pPr algn="l"/>
            <a:r>
              <a:rPr lang="en-US" dirty="0">
                <a:latin typeface="Georgia"/>
              </a:rPr>
              <a:t>to Playtime</a:t>
            </a:r>
          </a:p>
        </p:txBody>
      </p:sp>
    </p:spTree>
    <p:extLst>
      <p:ext uri="{BB962C8B-B14F-4D97-AF65-F5344CB8AC3E}">
        <p14:creationId xmlns:p14="http://schemas.microsoft.com/office/powerpoint/2010/main" val="2078840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979D-C7D2-DD5B-9668-0710001B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14021"/>
            <a:ext cx="5641694" cy="4177677"/>
          </a:xfrm>
        </p:spPr>
        <p:txBody>
          <a:bodyPr anchor="ctr"/>
          <a:lstStyle/>
          <a:p>
            <a:r>
              <a:rPr lang="en-US" sz="2000" b="1" dirty="0">
                <a:latin typeface="Georgia"/>
              </a:rPr>
              <a:t>Markets: </a:t>
            </a:r>
            <a:r>
              <a:rPr lang="en-US" sz="2000" dirty="0">
                <a:latin typeface="+mn-lt"/>
              </a:rPr>
              <a:t>Chicago, Atlanta, Indianapolis, Detroit, Minneapolis, Orlando, Jacksonville, Nashville and Cincinnati</a:t>
            </a:r>
          </a:p>
          <a:p>
            <a:endParaRPr lang="en-US" sz="2000" b="1" dirty="0">
              <a:latin typeface="Georgia"/>
            </a:endParaRPr>
          </a:p>
          <a:p>
            <a:r>
              <a:rPr lang="en-US" sz="2000" b="1" dirty="0">
                <a:latin typeface="Georgia"/>
              </a:rPr>
              <a:t>Media Plan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</a:rPr>
              <a:t>Atlanta and Florida Regional 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</a:rPr>
              <a:t>Gas Station TV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</a:rPr>
              <a:t>Digital EV Charging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eorgia"/>
              </a:rPr>
              <a:t>Carvertise</a:t>
            </a:r>
            <a:endParaRPr lang="en-US" sz="2000" dirty="0"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</a:rPr>
              <a:t>Cross-device retargeting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8F1B71-8F6E-2C1E-8B2D-45BB36C6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641694" cy="1325563"/>
          </a:xfrm>
        </p:spPr>
        <p:txBody>
          <a:bodyPr/>
          <a:lstStyle/>
          <a:p>
            <a:pPr algn="l"/>
            <a:r>
              <a:rPr lang="en-US">
                <a:latin typeface="Georgia"/>
              </a:rPr>
              <a:t>From Playlist </a:t>
            </a:r>
            <a:br>
              <a:rPr lang="en-US">
                <a:latin typeface="Georgia"/>
              </a:rPr>
            </a:br>
            <a:r>
              <a:rPr lang="en-US">
                <a:latin typeface="Georgia"/>
              </a:rPr>
              <a:t>to Playtime</a:t>
            </a:r>
            <a:endParaRPr lang="en-US"/>
          </a:p>
        </p:txBody>
      </p:sp>
      <p:pic>
        <p:nvPicPr>
          <p:cNvPr id="8" name="Picture 7" descr="A picture containing person, outdoor, shore, spectacles&#10;&#10;Description automatically generated">
            <a:extLst>
              <a:ext uri="{FF2B5EF4-FFF2-40B4-BE49-F238E27FC236}">
                <a16:creationId xmlns:a16="http://schemas.microsoft.com/office/drawing/2014/main" id="{F8F2F62E-D0AA-2A3C-9596-450E8AC91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9"/>
          <a:stretch/>
        </p:blipFill>
        <p:spPr>
          <a:xfrm>
            <a:off x="7284072" y="-41189"/>
            <a:ext cx="4906243" cy="69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91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979D-C7D2-DD5B-9668-0710001B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671" y="1817461"/>
            <a:ext cx="6033135" cy="4069534"/>
          </a:xfrm>
        </p:spPr>
        <p:txBody>
          <a:bodyPr numCol="2" anchor="ctr"/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Georgia"/>
              </a:rPr>
              <a:t>Drive markets:</a:t>
            </a:r>
            <a:br>
              <a:rPr lang="en-US" sz="1600" b="1" dirty="0">
                <a:latin typeface="Georgia"/>
              </a:rPr>
            </a:br>
            <a:r>
              <a:rPr lang="en-US" sz="1600" dirty="0">
                <a:latin typeface="Georgia"/>
              </a:rPr>
              <a:t>:15 and :08 animations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Let’s hit the road.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Let’s get to the Gulf.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Let’s soak up some tunes.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Let’s Shine.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Scan the code to enjoy our sunny Let’s Shine playlist.</a:t>
            </a:r>
          </a:p>
          <a:p>
            <a:pPr>
              <a:lnSpc>
                <a:spcPct val="100000"/>
              </a:lnSpc>
            </a:pPr>
            <a:endParaRPr lang="en-US" sz="1600" b="1" dirty="0">
              <a:latin typeface="Georgia"/>
            </a:endParaRPr>
          </a:p>
          <a:p>
            <a:pPr>
              <a:lnSpc>
                <a:spcPct val="100000"/>
              </a:lnSpc>
            </a:pPr>
            <a:endParaRPr lang="en-US" sz="1600" b="1" dirty="0">
              <a:latin typeface="Georgia"/>
            </a:endParaRPr>
          </a:p>
          <a:p>
            <a:pPr>
              <a:lnSpc>
                <a:spcPct val="100000"/>
              </a:lnSpc>
            </a:pPr>
            <a:endParaRPr lang="en-US" sz="1600" b="1" dirty="0">
              <a:latin typeface="Georgia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Georgia"/>
              </a:rPr>
              <a:t>OOS markets:</a:t>
            </a:r>
            <a:r>
              <a:rPr lang="en-US" sz="1600" dirty="0">
                <a:latin typeface="Georgia"/>
              </a:rPr>
              <a:t> </a:t>
            </a:r>
            <a:br>
              <a:rPr lang="en-US" sz="1600" dirty="0">
                <a:latin typeface="Georgia"/>
              </a:rPr>
            </a:br>
            <a:r>
              <a:rPr lang="en-US" sz="1600" dirty="0">
                <a:latin typeface="Georgia"/>
              </a:rPr>
              <a:t>:15 animations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Let’s chill out.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Let’s enjoy some beach vibes.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Let’s soak up some tunes.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Let’s Shine.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Scan the code to enjoy our sunny Let’s Shine playlist.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8F1B71-8F6E-2C1E-8B2D-45BB36C6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>
                <a:latin typeface="Georgia"/>
              </a:rPr>
              <a:t>From Playlist </a:t>
            </a:r>
            <a:br>
              <a:rPr lang="en-US" sz="4000">
                <a:latin typeface="Georgia"/>
              </a:rPr>
            </a:br>
            <a:r>
              <a:rPr lang="en-US" sz="4000">
                <a:latin typeface="Georgia"/>
              </a:rPr>
              <a:t>to Playtime</a:t>
            </a:r>
            <a:endParaRPr lang="en-US" sz="4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3A048-7F69-BF5F-0C4A-F344E74114B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34213" y="2035175"/>
            <a:ext cx="5157787" cy="4154488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33591453-A7DF-D483-859E-FB0DE9842C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551" y="810238"/>
            <a:ext cx="5110223" cy="52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9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AB72-13E8-6CA8-0B1C-A661BD394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239" y="1655990"/>
            <a:ext cx="9966864" cy="203835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Live like a local influencers</a:t>
            </a:r>
          </a:p>
        </p:txBody>
      </p:sp>
    </p:spTree>
    <p:extLst>
      <p:ext uri="{BB962C8B-B14F-4D97-AF65-F5344CB8AC3E}">
        <p14:creationId xmlns:p14="http://schemas.microsoft.com/office/powerpoint/2010/main" val="1226623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8F1B71-8F6E-2C1E-8B2D-45BB36C6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70" y="330291"/>
            <a:ext cx="6632167" cy="1325563"/>
          </a:xfrm>
        </p:spPr>
        <p:txBody>
          <a:bodyPr/>
          <a:lstStyle/>
          <a:p>
            <a:pPr algn="l"/>
            <a:r>
              <a:rPr lang="en-US" dirty="0">
                <a:latin typeface="Georgia"/>
              </a:rPr>
              <a:t>Like a Local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979D-C7D2-DD5B-9668-0710001BB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570" y="1655854"/>
            <a:ext cx="5818389" cy="4457246"/>
          </a:xfrm>
        </p:spPr>
        <p:txBody>
          <a:bodyPr anchor="ctr"/>
          <a:lstStyle/>
          <a:p>
            <a:r>
              <a:rPr lang="en-US" sz="1600" dirty="0">
                <a:latin typeface="Georgia"/>
              </a:rPr>
              <a:t>Continuing the success of our “Like a Local” program we will invite a series of social media influencers from key markets to come experience SPC like a local. Each vlogger would be paired up with one local expert.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Like a Local Gay Traveler in tandem with St. Pete Pride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Like a Local Beer Lover with Gulp Coast breweries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Like a Local Foodie with local chef/restauranteurs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Like a Local Accessibility Traveler</a:t>
            </a:r>
          </a:p>
          <a:p>
            <a:pPr lvl="0"/>
            <a:endParaRPr lang="en-US" sz="1600" dirty="0">
              <a:latin typeface="Georgia"/>
            </a:endParaRPr>
          </a:p>
          <a:p>
            <a:pPr lvl="0"/>
            <a:r>
              <a:rPr lang="en-US" sz="1600" dirty="0">
                <a:latin typeface="Georgia"/>
              </a:rPr>
              <a:t>How It Works: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Partner with 4 influencers from May-August and host them each for 5 days.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Each creator will share their experience across YouTube, Instagram and TikTok. Content also to live on SPC channels.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Georgia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0D7741E-7FB5-3C0E-C97D-7B06C00E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5478" y="0"/>
            <a:ext cx="4936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07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38F3-EA6C-90C0-4093-8174C5FC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32" y="3072384"/>
            <a:ext cx="5231743" cy="870967"/>
          </a:xfrm>
        </p:spPr>
        <p:txBody>
          <a:bodyPr/>
          <a:lstStyle/>
          <a:p>
            <a:r>
              <a:rPr lang="en-US" dirty="0"/>
              <a:t>Why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678B-1F9F-CD8C-42EE-2AD551BE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31" y="3943351"/>
            <a:ext cx="5157787" cy="16420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Georgia"/>
              </a:rPr>
              <a:t>We’ll drive consideration beyond the beach and highlight local rich stories through emerging micro influencers.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B7764-7F8A-B1A7-4D7F-BAEDCF786EB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68380" y="1190847"/>
            <a:ext cx="5742387" cy="49988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Georgia"/>
              </a:rPr>
              <a:t>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</a:rPr>
              <a:t>Developmental Markets</a:t>
            </a:r>
          </a:p>
          <a:p>
            <a:endParaRPr lang="en-US" sz="2000" dirty="0">
              <a:latin typeface="Georgia"/>
            </a:endParaRPr>
          </a:p>
          <a:p>
            <a:r>
              <a:rPr lang="en-US" sz="2000" b="1" dirty="0">
                <a:latin typeface="Georgia"/>
              </a:rPr>
              <a:t>Media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</a:rPr>
              <a:t>Influencer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</a:rPr>
              <a:t>Paid and organic social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</a:rPr>
              <a:t>Content development for earned channels (photos + blogs)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/>
            </a:endParaRPr>
          </a:p>
          <a:p>
            <a:r>
              <a:rPr lang="en-US" sz="2000" b="1" dirty="0">
                <a:latin typeface="Georgia"/>
              </a:rPr>
              <a:t>Projected Impressions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/>
              </a:rPr>
              <a:t>500,000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C52462-98EB-32FB-DF7A-DBD48A24C640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5831" y="865632"/>
            <a:ext cx="5231743" cy="204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3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6A162B8-182F-4C09-868A-5FF0C93C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Strategies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1701558-553F-48E4-9E8E-ADC73D87B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561012" cy="41540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dirty="0"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Prioritize markets offering the greatest opportunity to generate visitation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Use a media mix that will reach consumers across multiple touch points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Identify opportunities to elevate the brand through partnerships, activations and unique media opportunities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Market St. Pete/Clearwater as a four-season destination with an annual media presence with focus on need periods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Continue to showcase new brand campaign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121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0B37BF-5F1B-4593-887C-F943A7CF5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Special award</a:t>
            </a:r>
          </a:p>
        </p:txBody>
      </p:sp>
    </p:spTree>
    <p:extLst>
      <p:ext uri="{BB962C8B-B14F-4D97-AF65-F5344CB8AC3E}">
        <p14:creationId xmlns:p14="http://schemas.microsoft.com/office/powerpoint/2010/main" val="558423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4F4E7-1B4F-4672-8819-C4A142A4D0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Last Wednesday, the American Marketing Association (AMA) Tampa Bay announced Visit St. Pete/ Clearwater as the eighth annual inductee into the AMA Tampa Bay Hall of Fame as part of the association’s signature event, Marketer of the Year Awards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Previous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AMA Hall of Fame winners include Zoo Tampa Bay, the Tampa Bay Buccaneers, Tampa International Airport, Tampa General Hospital.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VSPC was recognized for its creative and strategic marketing strategies to successfully enhance the county’s economy through the support of a blooming tourism industry.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7ECCCB-3895-44C1-8421-D82F60CD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Marketing Association (AMA) Tampa Bay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8A8E6BA-0533-4197-B1EA-24F7FFA7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383" y="1860321"/>
            <a:ext cx="5373255" cy="45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71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E3101A-1FCA-4115-AD33-4CF5FF4ED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3811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8" name="Picture 10" descr="See the source image">
            <a:extLst>
              <a:ext uri="{FF2B5EF4-FFF2-40B4-BE49-F238E27FC236}">
                <a16:creationId xmlns:a16="http://schemas.microsoft.com/office/drawing/2014/main" id="{FBD1F6DC-827B-5E3A-F985-6F2A7659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784" y="1106216"/>
            <a:ext cx="10167830" cy="58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E677089-5115-EA80-CC0B-F2FEC577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 Market Strategy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0CBB9-3093-5CCE-F82D-4E0A155EFA60}"/>
              </a:ext>
            </a:extLst>
          </p:cNvPr>
          <p:cNvSpPr txBox="1"/>
          <p:nvPr/>
        </p:nvSpPr>
        <p:spPr>
          <a:xfrm>
            <a:off x="839788" y="2053930"/>
            <a:ext cx="4789039" cy="3108543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Focus on markets with most opportunity through integrated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Reach broader, secondary markets with digital, social and public relations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D6275E-A022-ACF8-6BE7-5EE17B77AEE5}"/>
              </a:ext>
            </a:extLst>
          </p:cNvPr>
          <p:cNvSpPr/>
          <p:nvPr/>
        </p:nvSpPr>
        <p:spPr>
          <a:xfrm>
            <a:off x="6379286" y="1496533"/>
            <a:ext cx="4945226" cy="272838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70000"/>
                </a:schemeClr>
              </a:gs>
              <a:gs pos="87000">
                <a:schemeClr val="accent3">
                  <a:lumMod val="97000"/>
                  <a:lumOff val="3000"/>
                </a:schemeClr>
              </a:gs>
              <a:gs pos="91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BAE6E-6EE5-327E-3D42-D19D78B71EC1}"/>
              </a:ext>
            </a:extLst>
          </p:cNvPr>
          <p:cNvSpPr txBox="1"/>
          <p:nvPr/>
        </p:nvSpPr>
        <p:spPr>
          <a:xfrm>
            <a:off x="7002699" y="2095373"/>
            <a:ext cx="49452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Developmental</a:t>
            </a:r>
            <a:br>
              <a:rPr lang="en-US" sz="1600" dirty="0"/>
            </a:br>
            <a:r>
              <a:rPr lang="en-US" sz="1600" i="1" dirty="0"/>
              <a:t>(5) Out-of-state markets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Great growth opportunity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Less awareness and familiarization </a:t>
            </a:r>
            <a:br>
              <a:rPr lang="en-US" sz="1600" dirty="0"/>
            </a:br>
            <a:r>
              <a:rPr lang="en-US" sz="1600" dirty="0"/>
              <a:t>with destination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Low repeat visitation </a:t>
            </a: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68A849-046E-C93A-D4B9-0ECB43E644D8}"/>
              </a:ext>
            </a:extLst>
          </p:cNvPr>
          <p:cNvSpPr/>
          <p:nvPr/>
        </p:nvSpPr>
        <p:spPr>
          <a:xfrm>
            <a:off x="6560795" y="4303697"/>
            <a:ext cx="4789038" cy="24755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70000"/>
                </a:schemeClr>
              </a:gs>
              <a:gs pos="87000">
                <a:schemeClr val="accent3">
                  <a:lumMod val="97000"/>
                  <a:lumOff val="3000"/>
                </a:schemeClr>
              </a:gs>
              <a:gs pos="91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3942CF-1E21-A868-8965-4D0A18ABF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75326" y="4761442"/>
            <a:ext cx="3682706" cy="20965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Maintenance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1" dirty="0"/>
              <a:t>(5) In-state + key out-of-state markets</a:t>
            </a:r>
          </a:p>
          <a:p>
            <a:pPr lvl="1"/>
            <a:r>
              <a:rPr lang="en-US" sz="1600" dirty="0"/>
              <a:t>50%+ of arrivals </a:t>
            </a:r>
          </a:p>
          <a:p>
            <a:pPr lvl="1"/>
            <a:r>
              <a:rPr lang="en-US" sz="1600" dirty="0"/>
              <a:t>Higher awareness and familiarization</a:t>
            </a:r>
          </a:p>
          <a:p>
            <a:pPr lvl="1"/>
            <a:r>
              <a:rPr lang="en-US" sz="1600" dirty="0"/>
              <a:t>High repeat visitation in-state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+mn-lt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17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677089-5115-EA80-CC0B-F2FEC577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Markets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3942CF-1E21-A868-8965-4D0A18ABF7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267" y="1630563"/>
            <a:ext cx="6912426" cy="4995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j-lt"/>
              </a:rPr>
              <a:t>Developmental (Tier 1)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latin typeface="+mn-lt"/>
              </a:rPr>
              <a:t>Chicago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latin typeface="+mn-lt"/>
              </a:rPr>
              <a:t>Atlanta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latin typeface="+mn-lt"/>
              </a:rPr>
              <a:t>Indianapolis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latin typeface="+mn-lt"/>
              </a:rPr>
              <a:t>Minneapolis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latin typeface="+mn-lt"/>
              </a:rPr>
              <a:t>Detroit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n-lt"/>
              </a:rPr>
              <a:t>Maintenance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latin typeface="+mn-lt"/>
              </a:rPr>
              <a:t>Orlando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latin typeface="+mn-lt"/>
              </a:rPr>
              <a:t>Jacksonville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latin typeface="+mn-lt"/>
              </a:rPr>
              <a:t>Tampa-St. Pete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latin typeface="+mn-lt"/>
              </a:rPr>
              <a:t>Nashville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1600" dirty="0">
                <a:latin typeface="+mn-lt"/>
              </a:rPr>
              <a:t>Cincinnati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+mn-lt"/>
              <a:ea typeface="Calibri" panose="020F0502020204030204" pitchFamily="34" charset="0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+mn-lt"/>
                <a:ea typeface="Calibri" panose="020F0502020204030204" pitchFamily="34" charset="0"/>
                <a:cs typeface="Arial"/>
              </a:rPr>
              <a:t>New market for FY23</a:t>
            </a:r>
            <a:endParaRPr lang="en-US" sz="2000" b="1" dirty="0">
              <a:effectLst/>
              <a:latin typeface="+mn-lt"/>
              <a:ea typeface="Calibri" panose="020F0502020204030204" pitchFamily="34" charset="0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A821D-361A-C44C-A4C8-DDB9220B9B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58969" y="6440488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pPr/>
              <a:t>6</a:t>
            </a:fld>
            <a:endParaRPr lang="en-US" sz="1000"/>
          </a:p>
        </p:txBody>
      </p:sp>
      <p:pic>
        <p:nvPicPr>
          <p:cNvPr id="114698" name="Picture 10" descr="See the source image">
            <a:extLst>
              <a:ext uri="{FF2B5EF4-FFF2-40B4-BE49-F238E27FC236}">
                <a16:creationId xmlns:a16="http://schemas.microsoft.com/office/drawing/2014/main" id="{FBD1F6DC-827B-5E3A-F985-6F2A76592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12"/>
          <a:stretch/>
        </p:blipFill>
        <p:spPr bwMode="auto">
          <a:xfrm>
            <a:off x="8158836" y="1116809"/>
            <a:ext cx="4157466" cy="58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8" name="Picture 20" descr="See the source image">
            <a:extLst>
              <a:ext uri="{FF2B5EF4-FFF2-40B4-BE49-F238E27FC236}">
                <a16:creationId xmlns:a16="http://schemas.microsoft.com/office/drawing/2014/main" id="{D591DDFD-0323-D1A2-86B7-D37C9EEF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05229" y="5180688"/>
            <a:ext cx="312870" cy="5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See the source image">
            <a:extLst>
              <a:ext uri="{FF2B5EF4-FFF2-40B4-BE49-F238E27FC236}">
                <a16:creationId xmlns:a16="http://schemas.microsoft.com/office/drawing/2014/main" id="{0EE62807-A6AE-A75C-7137-E696BFBE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030501" y="2701727"/>
            <a:ext cx="325469" cy="5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See the source image">
            <a:extLst>
              <a:ext uri="{FF2B5EF4-FFF2-40B4-BE49-F238E27FC236}">
                <a16:creationId xmlns:a16="http://schemas.microsoft.com/office/drawing/2014/main" id="{C4BCE663-07D3-EDD0-0459-FF52A16A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4426" y="1542663"/>
            <a:ext cx="325469" cy="5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See the source image">
            <a:extLst>
              <a:ext uri="{FF2B5EF4-FFF2-40B4-BE49-F238E27FC236}">
                <a16:creationId xmlns:a16="http://schemas.microsoft.com/office/drawing/2014/main" id="{88BE62C6-5EFA-2603-307E-236152F3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16657" y="3111818"/>
            <a:ext cx="325469" cy="5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C4120F30-62A5-2826-E718-6A46C480DBE6}"/>
              </a:ext>
            </a:extLst>
          </p:cNvPr>
          <p:cNvGrpSpPr/>
          <p:nvPr/>
        </p:nvGrpSpPr>
        <p:grpSpPr>
          <a:xfrm>
            <a:off x="9714078" y="2448093"/>
            <a:ext cx="384092" cy="613307"/>
            <a:chOff x="9797637" y="1719662"/>
            <a:chExt cx="452607" cy="722710"/>
          </a:xfrm>
        </p:grpSpPr>
        <p:pic>
          <p:nvPicPr>
            <p:cNvPr id="47" name="Picture 24" descr="See the source image">
              <a:extLst>
                <a:ext uri="{FF2B5EF4-FFF2-40B4-BE49-F238E27FC236}">
                  <a16:creationId xmlns:a16="http://schemas.microsoft.com/office/drawing/2014/main" id="{F502A532-1B19-519D-D264-88989081F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7637" y="1719662"/>
              <a:ext cx="452607" cy="72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10" name="Picture 22" descr="See the source image">
              <a:extLst>
                <a:ext uri="{FF2B5EF4-FFF2-40B4-BE49-F238E27FC236}">
                  <a16:creationId xmlns:a16="http://schemas.microsoft.com/office/drawing/2014/main" id="{05AEE7B0-BDD3-4DAA-E97B-5A5284194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72486" y="1784555"/>
              <a:ext cx="302907" cy="485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D5A205-14C2-BA75-EC2C-B9ECCE955817}"/>
              </a:ext>
            </a:extLst>
          </p:cNvPr>
          <p:cNvGrpSpPr/>
          <p:nvPr/>
        </p:nvGrpSpPr>
        <p:grpSpPr>
          <a:xfrm>
            <a:off x="8158836" y="1982806"/>
            <a:ext cx="384092" cy="613307"/>
            <a:chOff x="9797637" y="1719662"/>
            <a:chExt cx="452607" cy="722710"/>
          </a:xfrm>
        </p:grpSpPr>
        <p:pic>
          <p:nvPicPr>
            <p:cNvPr id="50" name="Picture 24" descr="See the source image">
              <a:extLst>
                <a:ext uri="{FF2B5EF4-FFF2-40B4-BE49-F238E27FC236}">
                  <a16:creationId xmlns:a16="http://schemas.microsoft.com/office/drawing/2014/main" id="{F7144DBC-5B8C-4679-8F8C-2A69FAC19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7637" y="1719662"/>
              <a:ext cx="452607" cy="72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2" descr="See the source image">
              <a:extLst>
                <a:ext uri="{FF2B5EF4-FFF2-40B4-BE49-F238E27FC236}">
                  <a16:creationId xmlns:a16="http://schemas.microsoft.com/office/drawing/2014/main" id="{7EDCEB4B-C228-61AB-1934-B52CDCACD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72486" y="1784555"/>
              <a:ext cx="302907" cy="485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Picture 22" descr="See the source image">
            <a:extLst>
              <a:ext uri="{FF2B5EF4-FFF2-40B4-BE49-F238E27FC236}">
                <a16:creationId xmlns:a16="http://schemas.microsoft.com/office/drawing/2014/main" id="{427E369A-7B8C-5154-0C4D-24E86E46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777596" y="4394654"/>
            <a:ext cx="325469" cy="5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 descr="See the source image">
            <a:extLst>
              <a:ext uri="{FF2B5EF4-FFF2-40B4-BE49-F238E27FC236}">
                <a16:creationId xmlns:a16="http://schemas.microsoft.com/office/drawing/2014/main" id="{3EBAC17D-FA5D-1CBB-7B97-7BB1BA811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23501" y="5489112"/>
            <a:ext cx="312870" cy="5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88" name="Picture 20" descr="See the source image">
            <a:extLst>
              <a:ext uri="{FF2B5EF4-FFF2-40B4-BE49-F238E27FC236}">
                <a16:creationId xmlns:a16="http://schemas.microsoft.com/office/drawing/2014/main" id="{055BCF1F-C51A-21EE-E02D-6B1828AF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238345" y="5543196"/>
            <a:ext cx="312870" cy="5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9" name="Picture 20" descr="See the source image">
            <a:extLst>
              <a:ext uri="{FF2B5EF4-FFF2-40B4-BE49-F238E27FC236}">
                <a16:creationId xmlns:a16="http://schemas.microsoft.com/office/drawing/2014/main" id="{8C8D6F3E-9D0B-111E-9F05-4E3F39088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67760" y="3910182"/>
            <a:ext cx="312870" cy="5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3" name="Picture 20" descr="See the source image">
            <a:extLst>
              <a:ext uri="{FF2B5EF4-FFF2-40B4-BE49-F238E27FC236}">
                <a16:creationId xmlns:a16="http://schemas.microsoft.com/office/drawing/2014/main" id="{2C74C5D4-AA89-C7C7-A9B1-5BA749E4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642126" y="3273793"/>
            <a:ext cx="312870" cy="5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18" name="Picture 20" descr="See the source image">
            <a:extLst>
              <a:ext uri="{FF2B5EF4-FFF2-40B4-BE49-F238E27FC236}">
                <a16:creationId xmlns:a16="http://schemas.microsoft.com/office/drawing/2014/main" id="{B98B541A-C110-973D-A059-DDC92077E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3754" y="3544138"/>
            <a:ext cx="312870" cy="52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20" name="Picture 24" descr="See the source image">
            <a:extLst>
              <a:ext uri="{FF2B5EF4-FFF2-40B4-BE49-F238E27FC236}">
                <a16:creationId xmlns:a16="http://schemas.microsoft.com/office/drawing/2014/main" id="{9BBF8904-D178-63A8-849E-2D205467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01" y="5397587"/>
            <a:ext cx="326566" cy="5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uble Brace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8FA78AE-F6A7-4C9D-B4C0-A248F8E50303}"/>
              </a:ext>
            </a:extLst>
          </p:cNvPr>
          <p:cNvSpPr/>
          <p:nvPr/>
        </p:nvSpPr>
        <p:spPr>
          <a:xfrm>
            <a:off x="4254224" y="1821592"/>
            <a:ext cx="2954521" cy="1113995"/>
          </a:xfrm>
          <a:prstGeom prst="bracePai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+mn-lt"/>
                <a:ea typeface="Calibri" panose="020F0502020204030204" pitchFamily="34" charset="0"/>
                <a:cs typeface="Arial"/>
              </a:rPr>
              <a:t>Broadcast (Cable/Radio)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effectLst/>
                <a:latin typeface="+mn-lt"/>
                <a:ea typeface="Calibri" panose="020F0502020204030204" pitchFamily="34" charset="0"/>
                <a:cs typeface="Arial"/>
              </a:rPr>
              <a:t>Out of Home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effectLst/>
                <a:latin typeface="+mn-lt"/>
                <a:ea typeface="Calibri" panose="020F0502020204030204" pitchFamily="34" charset="0"/>
                <a:cs typeface="Arial"/>
              </a:rPr>
              <a:t>Print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effectLst/>
                <a:latin typeface="+mn-lt"/>
                <a:ea typeface="Calibri" panose="020F0502020204030204" pitchFamily="34" charset="0"/>
                <a:cs typeface="Arial"/>
              </a:rPr>
              <a:t>Promotions/Activations</a:t>
            </a:r>
          </a:p>
        </p:txBody>
      </p:sp>
      <p:sp>
        <p:nvSpPr>
          <p:cNvPr id="42" name="Double Brac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076DFC-3E53-4A4F-B54A-99E138090D1A}"/>
              </a:ext>
            </a:extLst>
          </p:cNvPr>
          <p:cNvSpPr/>
          <p:nvPr/>
        </p:nvSpPr>
        <p:spPr>
          <a:xfrm>
            <a:off x="4254224" y="3804863"/>
            <a:ext cx="2954521" cy="1113995"/>
          </a:xfrm>
          <a:prstGeom prst="bracePai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+mn-lt"/>
                <a:ea typeface="Calibri" panose="020F0502020204030204" pitchFamily="34" charset="0"/>
                <a:cs typeface="Arial"/>
              </a:rPr>
              <a:t>Broadcast (Radio)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effectLst/>
                <a:latin typeface="+mn-lt"/>
                <a:ea typeface="Calibri" panose="020F0502020204030204" pitchFamily="34" charset="0"/>
                <a:cs typeface="Arial"/>
              </a:rPr>
              <a:t>Out of Home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effectLst/>
                <a:latin typeface="+mn-lt"/>
                <a:ea typeface="Calibri" panose="020F0502020204030204" pitchFamily="34" charset="0"/>
                <a:cs typeface="Arial"/>
              </a:rPr>
              <a:t>Promotions/Activations</a:t>
            </a:r>
          </a:p>
        </p:txBody>
      </p:sp>
    </p:spTree>
    <p:extLst>
      <p:ext uri="{BB962C8B-B14F-4D97-AF65-F5344CB8AC3E}">
        <p14:creationId xmlns:p14="http://schemas.microsoft.com/office/powerpoint/2010/main" val="45543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3D73-1430-45CA-B037-966A493A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Leisure Core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60B19-2025-42B0-A9F7-8D43A93D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817" y="1962056"/>
            <a:ext cx="6663558" cy="41540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Adults 25-65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$100K+ household income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Likely to travel to Florida on Vacation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Interest in Beach and Arts/Culture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Index high on “Vibrancy" indicators</a:t>
            </a:r>
          </a:p>
          <a:p>
            <a:pPr lvl="1"/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Fun</a:t>
            </a:r>
            <a:r>
              <a:rPr lang="en-US" sz="2200" dirty="0">
                <a:latin typeface="+mn-lt"/>
              </a:rPr>
              <a:t>: Life should be as much fun as possible</a:t>
            </a:r>
          </a:p>
          <a:p>
            <a:pPr lvl="1"/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Variety</a:t>
            </a:r>
            <a:r>
              <a:rPr lang="en-US" sz="2200" dirty="0">
                <a:latin typeface="+mn-lt"/>
              </a:rPr>
              <a:t>: Seek out variety in everyday life</a:t>
            </a:r>
          </a:p>
          <a:p>
            <a:pPr lvl="1"/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Curious</a:t>
            </a:r>
            <a:r>
              <a:rPr lang="en-US" sz="2200" dirty="0">
                <a:latin typeface="+mn-lt"/>
              </a:rPr>
              <a:t>: Explore and learn about new things</a:t>
            </a:r>
          </a:p>
          <a:p>
            <a:pPr lvl="1"/>
            <a:r>
              <a:rPr lang="en-US" sz="22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Excitement</a:t>
            </a:r>
            <a:r>
              <a:rPr lang="en-US" sz="2200" dirty="0">
                <a:latin typeface="+mn-lt"/>
              </a:rPr>
              <a:t>: Have stimulating experiences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C2670-0ADA-4E49-8C51-C675D5CE375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40488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pPr/>
              <a:t>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5634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BD3C-294F-410A-8168-AAAD7346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Arts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A99C3-92CA-448D-8E3E-2B7F28374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517" y="1690688"/>
            <a:ext cx="6062570" cy="41540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Arts enthusiasts are more likely than general audience to:</a:t>
            </a:r>
          </a:p>
          <a:p>
            <a:pPr lvl="1"/>
            <a:r>
              <a:rPr lang="en-US" sz="2000" dirty="0">
                <a:latin typeface="+mn-lt"/>
              </a:rPr>
              <a:t>Learn about destinations</a:t>
            </a:r>
          </a:p>
          <a:p>
            <a:pPr lvl="1"/>
            <a:r>
              <a:rPr lang="en-US" sz="2000" dirty="0">
                <a:latin typeface="+mn-lt"/>
              </a:rPr>
              <a:t>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Heavy travel/lifestyle magazine readers, Instagram and Twitter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Aligns with our persona:</a:t>
            </a:r>
          </a:p>
          <a:p>
            <a:pPr lvl="1"/>
            <a:r>
              <a:rPr lang="en-US" sz="2000" dirty="0">
                <a:latin typeface="+mn-lt"/>
              </a:rPr>
              <a:t>Looks for great culinary options</a:t>
            </a:r>
          </a:p>
          <a:p>
            <a:pPr lvl="1"/>
            <a:r>
              <a:rPr lang="en-US" sz="2000" dirty="0">
                <a:latin typeface="+mn-lt"/>
              </a:rPr>
              <a:t>Wants to be near nature</a:t>
            </a:r>
          </a:p>
          <a:p>
            <a:pPr lvl="1"/>
            <a:r>
              <a:rPr lang="en-US" sz="2000" dirty="0">
                <a:latin typeface="+mn-lt"/>
              </a:rPr>
              <a:t>Desires a memorable, fun destination</a:t>
            </a:r>
          </a:p>
          <a:p>
            <a:pPr lvl="1"/>
            <a:r>
              <a:rPr lang="en-US" sz="2000" dirty="0">
                <a:latin typeface="+mn-lt"/>
              </a:rPr>
              <a:t>Wants to visit a unique destination with lots of energy</a:t>
            </a:r>
          </a:p>
          <a:p>
            <a:pPr lvl="1"/>
            <a:endParaRPr lang="en-US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C47C7-5DFD-41DE-B049-CC909B0047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40488"/>
            <a:ext cx="2743200" cy="365125"/>
          </a:xfrm>
        </p:spPr>
        <p:txBody>
          <a:bodyPr/>
          <a:lstStyle/>
          <a:p>
            <a:fld id="{D9CD2063-5BF2-498B-8776-B358891F4D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49146-D86F-B7DC-543F-9BD7479D6947}"/>
              </a:ext>
            </a:extLst>
          </p:cNvPr>
          <p:cNvSpPr txBox="1"/>
          <p:nvPr/>
        </p:nvSpPr>
        <p:spPr>
          <a:xfrm>
            <a:off x="231354" y="6251615"/>
            <a:ext cx="2247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+mn-lt"/>
              </a:rPr>
              <a:t>*Source:  Destination Analysts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7F94-937A-F51C-1CF9-EB2833C0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Media Consumption </a:t>
            </a:r>
            <a:br>
              <a:rPr lang="en-US" dirty="0"/>
            </a:br>
            <a:r>
              <a:rPr lang="en-US" dirty="0"/>
              <a:t>Habits of Target Audience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869FA-7CEC-5E70-C750-5BCC3AD1D467}"/>
              </a:ext>
            </a:extLst>
          </p:cNvPr>
          <p:cNvSpPr txBox="1"/>
          <p:nvPr/>
        </p:nvSpPr>
        <p:spPr>
          <a:xfrm>
            <a:off x="430613" y="6627168"/>
            <a:ext cx="21788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Fall 2021 Doublebase GfK MRI</a:t>
            </a:r>
          </a:p>
        </p:txBody>
      </p:sp>
      <p:pic>
        <p:nvPicPr>
          <p:cNvPr id="27" name="Graphic 26" descr="Advertising with solid fill">
            <a:extLst>
              <a:ext uri="{FF2B5EF4-FFF2-40B4-BE49-F238E27FC236}">
                <a16:creationId xmlns:a16="http://schemas.microsoft.com/office/drawing/2014/main" id="{87439D1F-3959-D5FF-D12A-8A9EFE368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7582" y="2330128"/>
            <a:ext cx="1371600" cy="1371600"/>
          </a:xfrm>
          <a:prstGeom prst="rect">
            <a:avLst/>
          </a:prstGeom>
        </p:spPr>
      </p:pic>
      <p:pic>
        <p:nvPicPr>
          <p:cNvPr id="29" name="Graphic 28" descr="Online Network with solid fill">
            <a:extLst>
              <a:ext uri="{FF2B5EF4-FFF2-40B4-BE49-F238E27FC236}">
                <a16:creationId xmlns:a16="http://schemas.microsoft.com/office/drawing/2014/main" id="{863F5996-0191-3CCD-6BD5-350FDB8F8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1170" y="2164604"/>
            <a:ext cx="1371600" cy="1371600"/>
          </a:xfrm>
          <a:prstGeom prst="rect">
            <a:avLst/>
          </a:prstGeom>
        </p:spPr>
      </p:pic>
      <p:pic>
        <p:nvPicPr>
          <p:cNvPr id="31" name="Graphic 30" descr="Internet with solid fill">
            <a:extLst>
              <a:ext uri="{FF2B5EF4-FFF2-40B4-BE49-F238E27FC236}">
                <a16:creationId xmlns:a16="http://schemas.microsoft.com/office/drawing/2014/main" id="{01D07933-3FD1-D573-1D88-050FA539B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54758" y="2334590"/>
            <a:ext cx="1371600" cy="1371600"/>
          </a:xfrm>
          <a:prstGeom prst="rect">
            <a:avLst/>
          </a:prstGeom>
        </p:spPr>
      </p:pic>
      <p:pic>
        <p:nvPicPr>
          <p:cNvPr id="33" name="Graphic 32" descr="Television with solid fill">
            <a:extLst>
              <a:ext uri="{FF2B5EF4-FFF2-40B4-BE49-F238E27FC236}">
                <a16:creationId xmlns:a16="http://schemas.microsoft.com/office/drawing/2014/main" id="{DF48A1E1-7575-8D4F-6DAE-1613540B20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67452" y="2330128"/>
            <a:ext cx="1371600" cy="1371600"/>
          </a:xfrm>
          <a:prstGeom prst="rect">
            <a:avLst/>
          </a:prstGeom>
        </p:spPr>
      </p:pic>
      <p:pic>
        <p:nvPicPr>
          <p:cNvPr id="35" name="Graphic 34" descr="Radio with solid fill">
            <a:extLst>
              <a:ext uri="{FF2B5EF4-FFF2-40B4-BE49-F238E27FC236}">
                <a16:creationId xmlns:a16="http://schemas.microsoft.com/office/drawing/2014/main" id="{3B71B8A5-47D5-1194-2F3D-98955126F3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67322" y="2164604"/>
            <a:ext cx="1371600" cy="1371600"/>
          </a:xfrm>
          <a:prstGeom prst="rect">
            <a:avLst/>
          </a:prstGeom>
        </p:spPr>
      </p:pic>
      <p:pic>
        <p:nvPicPr>
          <p:cNvPr id="37" name="Graphic 36" descr="Open book outline">
            <a:extLst>
              <a:ext uri="{FF2B5EF4-FFF2-40B4-BE49-F238E27FC236}">
                <a16:creationId xmlns:a16="http://schemas.microsoft.com/office/drawing/2014/main" id="{74D88951-1F7E-4EB2-22B4-8C0C336FC7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5642" y="2330128"/>
            <a:ext cx="1371600" cy="1371600"/>
          </a:xfrm>
          <a:prstGeom prst="rect">
            <a:avLst/>
          </a:prstGeom>
        </p:spPr>
      </p:pic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BC560B77-07F2-C5C4-8D38-8F12AAC003B3}"/>
              </a:ext>
            </a:extLst>
          </p:cNvPr>
          <p:cNvSpPr txBox="1">
            <a:spLocks/>
          </p:cNvSpPr>
          <p:nvPr/>
        </p:nvSpPr>
        <p:spPr>
          <a:xfrm>
            <a:off x="915532" y="3795214"/>
            <a:ext cx="1671819" cy="164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u="sng">
                <a:solidFill>
                  <a:srgbClr val="002060"/>
                </a:solidFill>
              </a:rPr>
              <a:t>Magazine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02060"/>
                </a:solidFill>
              </a:rPr>
              <a:t>19% more likely than national average to read magazine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56D6B78-9649-7DE3-772D-66AF949C8D39}"/>
              </a:ext>
            </a:extLst>
          </p:cNvPr>
          <p:cNvSpPr txBox="1">
            <a:spLocks/>
          </p:cNvSpPr>
          <p:nvPr/>
        </p:nvSpPr>
        <p:spPr>
          <a:xfrm>
            <a:off x="2650153" y="3793504"/>
            <a:ext cx="1671819" cy="164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u="sng">
                <a:solidFill>
                  <a:srgbClr val="002060"/>
                </a:solidFill>
              </a:rPr>
              <a:t>Radio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02060"/>
                </a:solidFill>
              </a:rPr>
              <a:t>13% more likely than national average to listen to radio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B0E16B4D-50A5-B8CC-84E7-FEC7ED38DC5C}"/>
              </a:ext>
            </a:extLst>
          </p:cNvPr>
          <p:cNvSpPr txBox="1">
            <a:spLocks/>
          </p:cNvSpPr>
          <p:nvPr/>
        </p:nvSpPr>
        <p:spPr>
          <a:xfrm>
            <a:off x="4517342" y="3795844"/>
            <a:ext cx="1671819" cy="16418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u="sng">
                <a:solidFill>
                  <a:srgbClr val="002060"/>
                </a:solidFill>
              </a:rPr>
              <a:t>Television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02060"/>
                </a:solidFill>
              </a:rPr>
              <a:t>Average consumption which is common with affluent audience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4AF70A0E-9B67-0278-5F04-4542FE28D254}"/>
              </a:ext>
            </a:extLst>
          </p:cNvPr>
          <p:cNvSpPr txBox="1">
            <a:spLocks/>
          </p:cNvSpPr>
          <p:nvPr/>
        </p:nvSpPr>
        <p:spPr>
          <a:xfrm>
            <a:off x="6324867" y="3790084"/>
            <a:ext cx="1671819" cy="164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u="sng">
                <a:solidFill>
                  <a:srgbClr val="002060"/>
                </a:solidFill>
              </a:rPr>
              <a:t>Out of Home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02060"/>
                </a:solidFill>
              </a:rPr>
              <a:t>25% more likely than national average to be influenced by OOH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1A61365A-2FD8-EFE0-A2F8-3970F731BCBC}"/>
              </a:ext>
            </a:extLst>
          </p:cNvPr>
          <p:cNvSpPr txBox="1">
            <a:spLocks/>
          </p:cNvSpPr>
          <p:nvPr/>
        </p:nvSpPr>
        <p:spPr>
          <a:xfrm>
            <a:off x="7977289" y="3788374"/>
            <a:ext cx="1671819" cy="164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u="sng">
                <a:solidFill>
                  <a:srgbClr val="002060"/>
                </a:solidFill>
              </a:rPr>
              <a:t>Social Media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02060"/>
                </a:solidFill>
              </a:rPr>
              <a:t>12% more likely than national average to use social media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1366C18C-D33A-C81F-9782-8398EDECC097}"/>
              </a:ext>
            </a:extLst>
          </p:cNvPr>
          <p:cNvSpPr txBox="1">
            <a:spLocks/>
          </p:cNvSpPr>
          <p:nvPr/>
        </p:nvSpPr>
        <p:spPr>
          <a:xfrm>
            <a:off x="9629711" y="3786664"/>
            <a:ext cx="1671819" cy="164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u="sng">
                <a:solidFill>
                  <a:srgbClr val="002060"/>
                </a:solidFill>
              </a:rPr>
              <a:t>Internet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>
                <a:solidFill>
                  <a:srgbClr val="002060"/>
                </a:solidFill>
              </a:rPr>
              <a:t>10% more likely than national average to use the internet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2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SPC_Shine">
      <a:dk1>
        <a:srgbClr val="1F3061"/>
      </a:dk1>
      <a:lt1>
        <a:srgbClr val="FAF4DA"/>
      </a:lt1>
      <a:dk2>
        <a:srgbClr val="1F3061"/>
      </a:dk2>
      <a:lt2>
        <a:srgbClr val="F9D136"/>
      </a:lt2>
      <a:accent1>
        <a:srgbClr val="1F3061"/>
      </a:accent1>
      <a:accent2>
        <a:srgbClr val="F9D136"/>
      </a:accent2>
      <a:accent3>
        <a:srgbClr val="F9F3DF"/>
      </a:accent3>
      <a:accent4>
        <a:srgbClr val="B99D46"/>
      </a:accent4>
      <a:accent5>
        <a:srgbClr val="48B38A"/>
      </a:accent5>
      <a:accent6>
        <a:srgbClr val="F9D136"/>
      </a:accent6>
      <a:hlink>
        <a:srgbClr val="48B38A"/>
      </a:hlink>
      <a:folHlink>
        <a:srgbClr val="1F3061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0279_VSPC_Shine Template_v2_Georgia" id="{38AF641F-87E4-AC4C-A530-11E11B032FE8}" vid="{EE5CECE1-8120-DF46-AFD9-1B4A7817AB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9c283f-8fbb-4a12-b99d-73193a48a061" xsi:nil="true"/>
    <lcf76f155ced4ddcb4097134ff3c332f xmlns="e69c146d-ec65-4387-80d1-d0c4378d3275">
      <Terms xmlns="http://schemas.microsoft.com/office/infopath/2007/PartnerControls"/>
    </lcf76f155ced4ddcb4097134ff3c332f>
    <SharedWithUsers xmlns="eb9c283f-8fbb-4a12-b99d-73193a48a061">
      <UserInfo>
        <DisplayName>St. Pete Members</DisplayName>
        <AccountId>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E43D52252554EBD5E732F9688FEDF" ma:contentTypeVersion="16" ma:contentTypeDescription="Create a new document." ma:contentTypeScope="" ma:versionID="8fffc38243078652feba3cbe99df05f4">
  <xsd:schema xmlns:xsd="http://www.w3.org/2001/XMLSchema" xmlns:xs="http://www.w3.org/2001/XMLSchema" xmlns:p="http://schemas.microsoft.com/office/2006/metadata/properties" xmlns:ns2="e69c146d-ec65-4387-80d1-d0c4378d3275" xmlns:ns3="eb9c283f-8fbb-4a12-b99d-73193a48a061" targetNamespace="http://schemas.microsoft.com/office/2006/metadata/properties" ma:root="true" ma:fieldsID="9b203d9fffef3472a5e361fa89d5640b" ns2:_="" ns3:_="">
    <xsd:import namespace="e69c146d-ec65-4387-80d1-d0c4378d3275"/>
    <xsd:import namespace="eb9c283f-8fbb-4a12-b99d-73193a48a0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c146d-ec65-4387-80d1-d0c4378d3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98dc036-332c-40e8-a67c-afa9b25d60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c283f-8fbb-4a12-b99d-73193a48a06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c748c9-0283-48f1-813e-f7f1a22948bb}" ma:internalName="TaxCatchAll" ma:showField="CatchAllData" ma:web="eb9c283f-8fbb-4a12-b99d-73193a48a0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AF391A-E967-4EC6-8D91-CE48AED4A1B5}">
  <ds:schemaRefs>
    <ds:schemaRef ds:uri="http://purl.org/dc/terms/"/>
    <ds:schemaRef ds:uri="http://purl.org/dc/dcmitype/"/>
    <ds:schemaRef ds:uri="http://schemas.microsoft.com/office/infopath/2007/PartnerControls"/>
    <ds:schemaRef ds:uri="eb9c283f-8fbb-4a12-b99d-73193a48a061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69c146d-ec65-4387-80d1-d0c4378d327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D21CC9-DAE1-40C5-9CE6-C7D364E352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5BCB88-0C56-482B-8AC1-BA8409F7C165}">
  <ds:schemaRefs>
    <ds:schemaRef ds:uri="e69c146d-ec65-4387-80d1-d0c4378d3275"/>
    <ds:schemaRef ds:uri="eb9c283f-8fbb-4a12-b99d-73193a48a0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2246</Words>
  <Application>Microsoft Office PowerPoint</Application>
  <PresentationFormat>Widescreen</PresentationFormat>
  <Paragraphs>315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Avenir Next LT Pro</vt:lpstr>
      <vt:lpstr>Calibri</vt:lpstr>
      <vt:lpstr>Courier New</vt:lpstr>
      <vt:lpstr>Georgia</vt:lpstr>
      <vt:lpstr>Georgia Pro</vt:lpstr>
      <vt:lpstr>Old Standard TT</vt:lpstr>
      <vt:lpstr>Symbol</vt:lpstr>
      <vt:lpstr>Office Theme</vt:lpstr>
      <vt:lpstr>FY 2023  April–september media plan</vt:lpstr>
      <vt:lpstr>Marketing strategy</vt:lpstr>
      <vt:lpstr>Marketing Objectives</vt:lpstr>
      <vt:lpstr>Marketing Strategies</vt:lpstr>
      <vt:lpstr>Geographic Market Strategy</vt:lpstr>
      <vt:lpstr>Geographic Markets</vt:lpstr>
      <vt:lpstr>Leisure Core Audience</vt:lpstr>
      <vt:lpstr>Arts Audience</vt:lpstr>
      <vt:lpstr>Media Consumption  Habits of Target Audience</vt:lpstr>
      <vt:lpstr>april - september Media plan</vt:lpstr>
      <vt:lpstr>Broadcast Media</vt:lpstr>
      <vt:lpstr>Broadcast Media (Television) Developmental Markets </vt:lpstr>
      <vt:lpstr>Broadcast Media (Radio) Developmental + Maintenance Markets </vt:lpstr>
      <vt:lpstr>Broadcast Media (Radio) Developmental + Maintenance Markets </vt:lpstr>
      <vt:lpstr>Out of home Media</vt:lpstr>
      <vt:lpstr>Digital Billboard Network Developmental + Maintenance Markets</vt:lpstr>
      <vt:lpstr>Gas Station TV Developmental + Maintenance Markets</vt:lpstr>
      <vt:lpstr>Digital EV Charging Stations Developmental Markets</vt:lpstr>
      <vt:lpstr>Rideshare Vehicle Wraps</vt:lpstr>
      <vt:lpstr>FY23 Media Plan Out-of-Home Exposed Cross-Device Retargeting</vt:lpstr>
      <vt:lpstr>Print Media</vt:lpstr>
      <vt:lpstr>PowerPoint Presentation</vt:lpstr>
      <vt:lpstr>Print Media Consumer Travel: City Magazines</vt:lpstr>
      <vt:lpstr>Print Media Arts &amp; Culture</vt:lpstr>
      <vt:lpstr>Print Media LGBTQ+ Audience</vt:lpstr>
      <vt:lpstr>Print Media Black Audience</vt:lpstr>
      <vt:lpstr>Print Media Gulf to Bay Destination Magazine</vt:lpstr>
      <vt:lpstr>Marketing partnerships &amp; activations</vt:lpstr>
      <vt:lpstr>Marketing Partnerships &amp; Activations Developmental + Maintenance Markets</vt:lpstr>
      <vt:lpstr>Arts &amp; culture co-op advertising</vt:lpstr>
      <vt:lpstr>VSPC + Creative Pinellas Arts &amp; Culture Co-op Program</vt:lpstr>
      <vt:lpstr>Creative extensions</vt:lpstr>
      <vt:lpstr>From playlist to playtime</vt:lpstr>
      <vt:lpstr>PowerPoint Presentation</vt:lpstr>
      <vt:lpstr>From Playlist  to Playtime</vt:lpstr>
      <vt:lpstr>From Playlist  to Playtime</vt:lpstr>
      <vt:lpstr>Live like a local influencers</vt:lpstr>
      <vt:lpstr>Like a Local Series</vt:lpstr>
      <vt:lpstr>Why It Works</vt:lpstr>
      <vt:lpstr>Special award</vt:lpstr>
      <vt:lpstr>American Marketing Association (AMA) Tampa Bay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MURRAY</dc:creator>
  <cp:lastModifiedBy>Bridges, Katie</cp:lastModifiedBy>
  <cp:revision>5</cp:revision>
  <cp:lastPrinted>2023-04-18T20:23:14Z</cp:lastPrinted>
  <dcterms:created xsi:type="dcterms:W3CDTF">2022-08-25T15:41:35Z</dcterms:created>
  <dcterms:modified xsi:type="dcterms:W3CDTF">2023-04-19T02:00:43Z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0x010100A12E43D52252554EBD5E732F9688FEDF</vt:lpwstr>
  </property>
  <property fmtid="{D5CDD505-2E9C-101B-9397-08002B2CF9AE}" pid="3" name="MediaServiceImageTags">
    <vt:lpwstr/>
  </property>
</Properties>
</file>